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7"/>
  </p:handoutMasterIdLst>
  <p:sldIdLst>
    <p:sldId id="446" r:id="rId3"/>
    <p:sldId id="445" r:id="rId4"/>
    <p:sldId id="463" r:id="rId5"/>
    <p:sldId id="450" r:id="rId7"/>
    <p:sldId id="453" r:id="rId8"/>
    <p:sldId id="464" r:id="rId9"/>
    <p:sldId id="466" r:id="rId10"/>
    <p:sldId id="452" r:id="rId11"/>
    <p:sldId id="467" r:id="rId12"/>
    <p:sldId id="469" r:id="rId13"/>
    <p:sldId id="470" r:id="rId14"/>
    <p:sldId id="473" r:id="rId15"/>
    <p:sldId id="468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B1D254"/>
    <a:srgbClr val="2A6EA8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1758" autoAdjust="0"/>
  </p:normalViewPr>
  <p:slideViewPr>
    <p:cSldViewPr snapToGrid="0" snapToObjects="1">
      <p:cViewPr>
        <p:scale>
          <a:sx n="66" d="100"/>
          <a:sy n="66" d="100"/>
        </p:scale>
        <p:origin x="-608" y="-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napToObjects="1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F8B6CD9-282A-461A-917E-2B8D02AC3395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 smtClean="0"/>
              <a:t>Click to edit Master text styles</a:t>
            </a:r>
            <a:endParaRPr lang="en-GB" noProof="0" smtClean="0"/>
          </a:p>
          <a:p>
            <a:pPr lvl="1"/>
            <a:r>
              <a:rPr lang="en-GB" noProof="0" smtClean="0"/>
              <a:t>Second level</a:t>
            </a:r>
            <a:endParaRPr lang="en-GB" noProof="0" smtClean="0"/>
          </a:p>
          <a:p>
            <a:pPr lvl="2"/>
            <a:r>
              <a:rPr lang="en-GB" noProof="0" smtClean="0"/>
              <a:t>Third level</a:t>
            </a:r>
            <a:endParaRPr lang="en-GB" noProof="0" smtClean="0"/>
          </a:p>
          <a:p>
            <a:pPr lvl="3"/>
            <a:r>
              <a:rPr lang="en-GB" noProof="0" smtClean="0"/>
              <a:t>Fourth level</a:t>
            </a:r>
            <a:endParaRPr lang="en-GB" noProof="0" smtClean="0"/>
          </a:p>
          <a:p>
            <a:pPr lvl="4"/>
            <a:r>
              <a:rPr lang="en-GB" noProof="0" smtClean="0"/>
              <a:t>Fifth level</a:t>
            </a:r>
            <a:endParaRPr lang="en-GB" noProof="0" smtClean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17774BF-2A72-4BDF-A9FE-FE68E0F5514F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8F3E5F-1522-41D2-96BE-07A05377DCDB}" type="slidenum">
              <a:rPr lang="en-GB" altLang="en-US" smtClean="0"/>
            </a:fld>
            <a:endParaRPr lang="en-GB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FEF6E1-DA50-49FC-A08C-26DF0A421E95}" type="slidenum">
              <a:rPr lang="en-GB" altLang="en-US" smtClean="0"/>
            </a:fld>
            <a:endParaRPr lang="en-GB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6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</a:t>
            </a:r>
            <a:r>
              <a:rPr lang="en-GB" altLang="en-US" sz="800" smtClean="0">
                <a:ln w="0"/>
                <a:latin typeface="Calibri" panose="020F0502020204030204" pitchFamily="34" charset="0"/>
              </a:rPr>
              <a:t>3GPP 2021</a:t>
            </a:r>
            <a:endParaRPr lang="en-GB" altLang="en-US" sz="800" dirty="0" smtClean="0">
              <a:ln w="0"/>
              <a:latin typeface="Calibri" panose="020F0502020204030204" pitchFamily="34" charset="0"/>
            </a:endParaRPr>
          </a:p>
        </p:txBody>
      </p:sp>
      <p:sp>
        <p:nvSpPr>
          <p:cNvPr id="7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2928938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smtClean="0">
                <a:ln w="0"/>
                <a:latin typeface="Calibri" panose="020F0502020204030204" pitchFamily="34" charset="0"/>
              </a:rPr>
              <a:t>3GPP SA Rel-18 Workshop, September 2021</a:t>
            </a:r>
            <a:endParaRPr lang="en-GB" altLang="en-US" sz="1200" dirty="0" smtClean="0">
              <a:ln w="0"/>
              <a:latin typeface="Calibri" panose="020F0502020204030204" pitchFamily="34" charset="0"/>
            </a:endParaRPr>
          </a:p>
        </p:txBody>
      </p:sp>
      <p:pic>
        <p:nvPicPr>
          <p:cNvPr id="8" name="Picture 1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fld id="{673A61C3-468B-4887-AD6E-5FE4D6255353}" type="slidenum">
              <a:rPr lang="en-GB" altLang="en-US" sz="140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2358E6B-E7F6-4895-89D0-3B19C15C7C59}" type="slidenum">
              <a:rPr lang="en-GB" altLang="en-US"/>
            </a:fld>
            <a:endParaRPr lang="en-GB" altLang="en-US"/>
          </a:p>
        </p:txBody>
      </p:sp>
    </p:spTree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smtClean="0"/>
              <a:t>Click to edit Master title style</a:t>
            </a:r>
            <a:endParaRPr lang="en-US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smtClean="0"/>
              <a:t> Click to edit Master text styles</a:t>
            </a:r>
            <a:endParaRPr lang="en-US" altLang="en-US" smtClean="0"/>
          </a:p>
          <a:p>
            <a:pPr lvl="1"/>
            <a:r>
              <a:rPr lang="en-US" altLang="en-US" smtClean="0"/>
              <a:t>Second level</a:t>
            </a:r>
            <a:endParaRPr lang="en-US" altLang="en-US" smtClean="0"/>
          </a:p>
          <a:p>
            <a:pPr lvl="2"/>
            <a:r>
              <a:rPr lang="en-US" altLang="en-US" smtClean="0"/>
              <a:t>Third level</a:t>
            </a:r>
            <a:endParaRPr lang="en-US" altLang="en-US" smtClean="0"/>
          </a:p>
          <a:p>
            <a:pPr lvl="3"/>
            <a:r>
              <a:rPr lang="en-US" altLang="en-US" smtClean="0"/>
              <a:t>Fourth level</a:t>
            </a:r>
            <a:endParaRPr lang="en-US" altLang="en-US" smtClean="0"/>
          </a:p>
          <a:p>
            <a:pPr lvl="4"/>
            <a:r>
              <a:rPr lang="en-US" altLang="en-US" smtClean="0"/>
              <a:t>Fifth level</a:t>
            </a:r>
            <a:endParaRPr lang="en-US" altLang="en-US" smtClean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</a:t>
            </a:r>
            <a:r>
              <a:rPr lang="en-GB" altLang="en-US" sz="800" smtClean="0">
                <a:ln w="0"/>
                <a:latin typeface="Calibri" panose="020F0502020204030204" pitchFamily="34" charset="0"/>
              </a:rPr>
              <a:t>3GPP 2021</a:t>
            </a:r>
            <a:endParaRPr lang="en-GB" altLang="en-US" sz="800" dirty="0" smtClean="0">
              <a:ln w="0"/>
              <a:latin typeface="Calibri" panose="020F0502020204030204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2928938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smtClean="0">
                <a:ln w="0"/>
                <a:latin typeface="Calibri" panose="020F0502020204030204" pitchFamily="34" charset="0"/>
              </a:rPr>
              <a:t>3GPP SA Rel-18 Workshop, September 2021</a:t>
            </a:r>
            <a:endParaRPr lang="en-GB" altLang="en-US" sz="1200" dirty="0" smtClean="0">
              <a:ln w="0"/>
              <a:latin typeface="Calibri" panose="020F0502020204030204" pitchFamily="34" charset="0"/>
            </a:endParaRPr>
          </a:p>
        </p:txBody>
      </p:sp>
      <p:pic>
        <p:nvPicPr>
          <p:cNvPr id="1032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fld id="{8EA5DE2F-821E-422F-AD64-9A5082ABE980}" type="slidenum">
              <a:rPr lang="en-GB" altLang="en-US" sz="140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ctrTitle"/>
          </p:nvPr>
        </p:nvSpPr>
        <p:spPr>
          <a:xfrm>
            <a:off x="0" y="1762125"/>
            <a:ext cx="12192000" cy="2073275"/>
          </a:xfrm>
        </p:spPr>
        <p:txBody>
          <a:bodyPr/>
          <a:lstStyle/>
          <a:p>
            <a:r>
              <a:rPr lang="en-US" altLang="zh-CN" dirty="0" smtClean="0"/>
              <a:t>Enablement, Intelligence, Convergence —Towards 5G-Advanced Era</a:t>
            </a:r>
            <a:endParaRPr lang="en-US" altLang="zh-CN" dirty="0" smtClean="0"/>
          </a:p>
        </p:txBody>
      </p:sp>
      <p:sp>
        <p:nvSpPr>
          <p:cNvPr id="16387" name="Subtitle 2"/>
          <p:cNvSpPr>
            <a:spLocks noGrp="1"/>
          </p:cNvSpPr>
          <p:nvPr>
            <p:ph type="subTitle" idx="1"/>
          </p:nvPr>
        </p:nvSpPr>
        <p:spPr>
          <a:xfrm>
            <a:off x="1524000" y="4289425"/>
            <a:ext cx="9144000" cy="1655763"/>
          </a:xfrm>
        </p:spPr>
        <p:txBody>
          <a:bodyPr/>
          <a:lstStyle/>
          <a:p>
            <a:r>
              <a:rPr lang="en-US" altLang="zh-CN" sz="2800" dirty="0" smtClean="0"/>
              <a:t>China Mobile, </a:t>
            </a:r>
            <a:r>
              <a:rPr lang="en-US" altLang="zh-CN" sz="2800" dirty="0" err="1" smtClean="0"/>
              <a:t>Spreadtrum</a:t>
            </a:r>
            <a:endParaRPr lang="en-US" altLang="zh-CN" sz="2800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43815" y="56515"/>
            <a:ext cx="426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>
                <a:latin typeface="+mn-lt"/>
                <a:cs typeface="+mn-lt"/>
              </a:rPr>
              <a:t>3GPP SA Rel-18 Workshop</a:t>
            </a:r>
            <a:endParaRPr lang="en-US" altLang="zh-CN" sz="1000" b="1">
              <a:latin typeface="+mn-lt"/>
              <a:cs typeface="+mn-lt"/>
            </a:endParaRPr>
          </a:p>
          <a:p>
            <a:r>
              <a:rPr lang="en-US" altLang="zh-CN" sz="1000" b="1">
                <a:latin typeface="+mn-lt"/>
                <a:cs typeface="+mn-lt"/>
              </a:rPr>
              <a:t>Online  9-10th September 2021</a:t>
            </a:r>
            <a:endParaRPr lang="en-US" altLang="zh-CN" sz="1000" b="1">
              <a:latin typeface="+mn-lt"/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7595" y="83185"/>
            <a:ext cx="15182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1000" b="1">
                <a:latin typeface="+mn-lt"/>
                <a:cs typeface="+mn-lt"/>
              </a:rPr>
              <a:t>SP-210629</a:t>
            </a:r>
            <a:endParaRPr lang="en-US" altLang="zh-CN" sz="1000" b="1">
              <a:latin typeface="+mn-lt"/>
              <a:cs typeface="+mn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" y="271880"/>
            <a:ext cx="9365380" cy="1325563"/>
          </a:xfrm>
        </p:spPr>
        <p:txBody>
          <a:bodyPr/>
          <a:lstStyle/>
          <a:p>
            <a:r>
              <a:rPr lang="en-US" altLang="zh-CN" sz="3600" dirty="0" smtClean="0"/>
              <a:t>3.1 Views on SA3 </a:t>
            </a:r>
            <a:r>
              <a:rPr lang="en-US" altLang="en-US" sz="3600" dirty="0" smtClean="0"/>
              <a:t>Proposal for Security Policy Control function</a:t>
            </a:r>
            <a:endParaRPr lang="en-US" altLang="en-US" sz="3600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250257" y="1755775"/>
            <a:ext cx="11346431" cy="4697413"/>
          </a:xfrm>
        </p:spPr>
        <p:txBody>
          <a:bodyPr/>
          <a:lstStyle/>
          <a:p>
            <a:pPr marL="447675" indent="-447675"/>
            <a:r>
              <a:rPr lang="en-US" altLang="zh-CN" sz="2000" dirty="0" smtClean="0"/>
              <a:t>Justification</a:t>
            </a:r>
            <a:endParaRPr lang="en-US" altLang="zh-CN" sz="2000" dirty="0" smtClean="0"/>
          </a:p>
          <a:p>
            <a:pPr marL="904875" lvl="1" indent="-447675"/>
            <a:r>
              <a:rPr lang="en-US" altLang="zh-CN" sz="1600" dirty="0" smtClean="0"/>
              <a:t>In 2/3/4G, dedicated security devices(firewalls, filters, etc.) are transparent for 3GPP network</a:t>
            </a:r>
            <a:endParaRPr lang="en-US" altLang="zh-CN" sz="1600" dirty="0" smtClean="0"/>
          </a:p>
          <a:p>
            <a:pPr marL="904875" lvl="1" indent="-447675"/>
            <a:r>
              <a:rPr lang="en-US" altLang="zh-CN" sz="1600" dirty="0" smtClean="0"/>
              <a:t>In 5G, security related functions/features are designed, to solve the issue between 3GPP network and dedicated security devices / security features</a:t>
            </a:r>
            <a:endParaRPr lang="en-US" altLang="zh-CN" sz="1600" dirty="0" smtClean="0"/>
          </a:p>
          <a:p>
            <a:pPr marL="1362075" lvl="2" indent="-447675"/>
            <a:r>
              <a:rPr lang="en-US" altLang="zh-CN" sz="1200" dirty="0" smtClean="0"/>
              <a:t>SEPP/IPUPS/…</a:t>
            </a:r>
            <a:endParaRPr lang="en-US" altLang="zh-CN" sz="1200" dirty="0" smtClean="0"/>
          </a:p>
          <a:p>
            <a:pPr marL="904875" lvl="1" indent="-447675"/>
            <a:r>
              <a:rPr lang="en-US" altLang="zh-CN" sz="1600" dirty="0" smtClean="0"/>
              <a:t>There are potential requirement to introduce more dedicated security devices as 3GPP NFs, which increases complexity and difficulty for network and operation.</a:t>
            </a:r>
            <a:endParaRPr lang="en-US" altLang="zh-CN" sz="1600" dirty="0" smtClean="0"/>
          </a:p>
          <a:p>
            <a:pPr marL="904875" lvl="1" indent="-447675"/>
            <a:r>
              <a:rPr lang="en-US" altLang="zh-CN" sz="1600" dirty="0" smtClean="0"/>
              <a:t>It is suggested to introduce an NF as security policy control function, which can helps interaction between 3GPP network and dedicated security devices.</a:t>
            </a:r>
            <a:endParaRPr lang="en-US" altLang="zh-CN" sz="1600" dirty="0" smtClean="0"/>
          </a:p>
          <a:p>
            <a:pPr marL="447675" indent="-447675"/>
            <a:r>
              <a:rPr lang="en-US" altLang="zh-CN" sz="2000" dirty="0" smtClean="0"/>
              <a:t>Objective </a:t>
            </a:r>
            <a:endParaRPr lang="en-US" altLang="zh-CN" sz="2000" dirty="0" smtClean="0"/>
          </a:p>
          <a:p>
            <a:pPr marL="904875" lvl="1" indent="-447675"/>
            <a:r>
              <a:rPr lang="en-US" altLang="zh-CN" sz="1600" dirty="0" smtClean="0"/>
              <a:t>To study security issue for this NF</a:t>
            </a:r>
            <a:endParaRPr lang="en-US" altLang="zh-CN" sz="1600" dirty="0" smtClean="0"/>
          </a:p>
          <a:p>
            <a:pPr marL="904875" lvl="1" indent="-447675"/>
            <a:r>
              <a:rPr lang="en-US" altLang="zh-CN" sz="1600" dirty="0" smtClean="0"/>
              <a:t>To investigate security requirements for this NF</a:t>
            </a:r>
            <a:endParaRPr lang="en-US" altLang="zh-CN" sz="1600" dirty="0" smtClean="0"/>
          </a:p>
          <a:p>
            <a:pPr marL="904875" lvl="1" indent="-447675"/>
            <a:r>
              <a:rPr lang="en-US" altLang="zh-CN" sz="1600" dirty="0" smtClean="0"/>
              <a:t>To define potential security procedures for this NF</a:t>
            </a:r>
            <a:endParaRPr lang="en-US" altLang="zh-CN" sz="1600" dirty="0" smtClean="0"/>
          </a:p>
          <a:p>
            <a:pPr marL="447675" indent="-447675"/>
            <a:endParaRPr lang="en-US" altLang="en-US" sz="2000" dirty="0" smtClean="0"/>
          </a:p>
          <a:p>
            <a:pPr marL="447675" indent="-447675"/>
            <a:endParaRPr lang="en-US" altLang="en-US" sz="2000" dirty="0" smtClean="0"/>
          </a:p>
          <a:p>
            <a:pPr marL="904875" lvl="1" indent="-447675"/>
            <a:endParaRPr lang="en-US" altLang="en-US" sz="1600" dirty="0" smtClean="0"/>
          </a:p>
          <a:p>
            <a:pPr marL="447675" indent="-447675"/>
            <a:endParaRPr lang="zh-CN" altLang="en-US" sz="2000" dirty="0" smtClean="0"/>
          </a:p>
        </p:txBody>
      </p:sp>
      <p:sp>
        <p:nvSpPr>
          <p:cNvPr id="2" name="矩形 1"/>
          <p:cNvSpPr/>
          <p:nvPr/>
        </p:nvSpPr>
        <p:spPr>
          <a:xfrm>
            <a:off x="6572250" y="4410075"/>
            <a:ext cx="9144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3GPP NF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170863" y="4410075"/>
            <a:ext cx="1001712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Security </a:t>
            </a:r>
            <a:r>
              <a:rPr lang="en-US" altLang="zh-CN" dirty="0" err="1"/>
              <a:t>Poicy</a:t>
            </a:r>
            <a:r>
              <a:rPr lang="en-US" altLang="zh-CN" dirty="0"/>
              <a:t> Control Function</a:t>
            </a:r>
            <a:endParaRPr lang="zh-CN" altLang="en-US" dirty="0"/>
          </a:p>
        </p:txBody>
      </p:sp>
      <p:sp>
        <p:nvSpPr>
          <p:cNvPr id="3" name="左右箭头 2"/>
          <p:cNvSpPr/>
          <p:nvPr/>
        </p:nvSpPr>
        <p:spPr>
          <a:xfrm>
            <a:off x="7486650" y="4819650"/>
            <a:ext cx="695325" cy="35242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56788" y="3875088"/>
            <a:ext cx="1001712" cy="266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200" dirty="0"/>
              <a:t>Firewalls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9856788" y="4210050"/>
            <a:ext cx="1001712" cy="266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200" dirty="0"/>
              <a:t>Filters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9856788" y="4533900"/>
            <a:ext cx="1001712" cy="266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200" dirty="0"/>
              <a:t>IDS/IPS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9856788" y="5795963"/>
            <a:ext cx="1001712" cy="419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/>
              <a:t>Situational awareness</a:t>
            </a:r>
            <a:endParaRPr lang="zh-CN" altLang="en-US" sz="1400" dirty="0"/>
          </a:p>
        </p:txBody>
      </p:sp>
      <p:sp>
        <p:nvSpPr>
          <p:cNvPr id="11" name="矩形 10"/>
          <p:cNvSpPr/>
          <p:nvPr/>
        </p:nvSpPr>
        <p:spPr>
          <a:xfrm>
            <a:off x="9856788" y="5253038"/>
            <a:ext cx="1001712" cy="404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200" dirty="0"/>
              <a:t>Remote Attestation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9856788" y="4865688"/>
            <a:ext cx="1001712" cy="266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200" dirty="0"/>
              <a:t>……</a:t>
            </a:r>
            <a:endParaRPr lang="zh-CN" altLang="en-US" sz="1200" dirty="0"/>
          </a:p>
        </p:txBody>
      </p:sp>
      <p:sp>
        <p:nvSpPr>
          <p:cNvPr id="13" name="左右箭头 12"/>
          <p:cNvSpPr/>
          <p:nvPr/>
        </p:nvSpPr>
        <p:spPr>
          <a:xfrm rot="19125776">
            <a:off x="9159875" y="4087813"/>
            <a:ext cx="695325" cy="22066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左右箭头 13"/>
          <p:cNvSpPr/>
          <p:nvPr/>
        </p:nvSpPr>
        <p:spPr>
          <a:xfrm rot="19995475">
            <a:off x="9194800" y="4391025"/>
            <a:ext cx="695325" cy="22066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左右箭头 14"/>
          <p:cNvSpPr/>
          <p:nvPr/>
        </p:nvSpPr>
        <p:spPr>
          <a:xfrm rot="20920593">
            <a:off x="9178925" y="4692650"/>
            <a:ext cx="695325" cy="2222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左右箭头 15"/>
          <p:cNvSpPr/>
          <p:nvPr/>
        </p:nvSpPr>
        <p:spPr>
          <a:xfrm rot="878052">
            <a:off x="9178925" y="5132388"/>
            <a:ext cx="695325" cy="2222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左右箭头 16"/>
          <p:cNvSpPr/>
          <p:nvPr/>
        </p:nvSpPr>
        <p:spPr>
          <a:xfrm rot="2398697">
            <a:off x="9178925" y="5602288"/>
            <a:ext cx="695325" cy="22066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815" y="56515"/>
            <a:ext cx="426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>
                <a:latin typeface="+mn-lt"/>
                <a:cs typeface="+mn-lt"/>
              </a:rPr>
              <a:t>3GPP SA Rel-18 Workshop</a:t>
            </a:r>
            <a:endParaRPr lang="en-US" altLang="zh-CN" sz="1000" b="1">
              <a:latin typeface="+mn-lt"/>
              <a:cs typeface="+mn-lt"/>
            </a:endParaRPr>
          </a:p>
          <a:p>
            <a:r>
              <a:rPr lang="en-US" altLang="zh-CN" sz="1000" b="1">
                <a:latin typeface="+mn-lt"/>
                <a:cs typeface="+mn-lt"/>
              </a:rPr>
              <a:t>Online  9-10th September 2021</a:t>
            </a:r>
            <a:endParaRPr lang="en-US" altLang="zh-CN" sz="1000" b="1">
              <a:latin typeface="+mn-lt"/>
              <a:cs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67595" y="83185"/>
            <a:ext cx="15182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1000" b="1">
                <a:latin typeface="+mn-lt"/>
                <a:cs typeface="+mn-lt"/>
              </a:rPr>
              <a:t>SP-210629</a:t>
            </a:r>
            <a:endParaRPr lang="en-US" altLang="zh-CN" sz="1000" b="1">
              <a:latin typeface="+mn-lt"/>
              <a:cs typeface="+mn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0735" y="3268948"/>
            <a:ext cx="10998200" cy="28017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lnSpc>
                <a:spcPct val="125000"/>
              </a:lnSpc>
              <a:defRPr/>
            </a:pPr>
            <a:r>
              <a:rPr lang="en-US" altLang="zh-CN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Requirements 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zh-CN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expand new capabilities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 for 5G media services </a:t>
            </a:r>
            <a:endParaRPr lang="en-US" altLang="zh-CN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lvl="1" indent="-173355" fontAlgn="auto">
              <a:lnSpc>
                <a:spcPct val="125000"/>
              </a:lnSpc>
              <a:buFont typeface="Wingdings" panose="05000000000000000000" charset="0"/>
              <a:buChar char="Ø"/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Network intelligence for content remote production and distribution with a intelligent architecture for terminal and network collaboration.</a:t>
            </a: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lvl="1" indent="-173355" fontAlgn="auto">
              <a:lnSpc>
                <a:spcPct val="125000"/>
              </a:lnSpc>
              <a:buFont typeface="Wingdings" panose="05000000000000000000" charset="0"/>
              <a:buChar char="Ø"/>
              <a:defRPr/>
            </a:pP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Determinstic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support for </a:t>
            </a: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QoS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guarantee and </a:t>
            </a: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QoS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perception to traditional media, Immersive media , </a:t>
            </a: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XR,even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hologram types. And more information on strong interactive scenarios such as AR/VR could open to support a better user experience. </a:t>
            </a: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lvl="1" indent="-173355" fontAlgn="auto">
              <a:lnSpc>
                <a:spcPct val="125000"/>
              </a:lnSpc>
              <a:buFont typeface="Wingdings" panose="05000000000000000000" charset="0"/>
              <a:buChar char="Ø"/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High-precision </a:t>
            </a: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positoning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AR services</a:t>
            </a: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447675">
              <a:lnSpc>
                <a:spcPct val="90000"/>
              </a:lnSpc>
              <a:spcBef>
                <a:spcPts val="500"/>
              </a:spcBef>
              <a:defRPr/>
            </a:pPr>
            <a:r>
              <a:rPr lang="en-US" altLang="zh-CN" sz="1400" b="1" dirty="0" smtClean="0">
                <a:sym typeface="+mn-ea"/>
              </a:rPr>
              <a:t>Requirements </a:t>
            </a:r>
            <a:r>
              <a:rPr lang="en-US" altLang="zh-CN" sz="1400" b="1" dirty="0">
                <a:sym typeface="+mn-ea"/>
              </a:rPr>
              <a:t>to enable collaboration between MNOs and SPs</a:t>
            </a:r>
            <a:endParaRPr lang="en-US" altLang="zh-CN" sz="1400" b="1" dirty="0">
              <a:sym typeface="+mn-ea"/>
            </a:endParaRPr>
          </a:p>
          <a:p>
            <a:pPr marL="355600" lvl="1" indent="-173355" fontAlgn="auto">
              <a:lnSpc>
                <a:spcPct val="125000"/>
              </a:lnSpc>
              <a:buFont typeface="Wingdings" panose="05000000000000000000" charset="0"/>
              <a:buChar char="Ø"/>
              <a:defRPr/>
            </a:pPr>
            <a:r>
              <a:rPr lang="en-US" altLang="zh-CN" sz="1400" dirty="0"/>
              <a:t>network convergence to support OTT services in 5G</a:t>
            </a:r>
            <a:endParaRPr lang="en-US" altLang="zh-CN" sz="1400" dirty="0"/>
          </a:p>
          <a:p>
            <a:pPr marL="355600" lvl="1" indent="-173355" fontAlgn="auto">
              <a:lnSpc>
                <a:spcPct val="125000"/>
              </a:lnSpc>
              <a:buFont typeface="Wingdings" panose="05000000000000000000" charset="0"/>
              <a:buChar char="Ø"/>
              <a:defRPr/>
            </a:pPr>
            <a:r>
              <a:rPr lang="en-US" altLang="zh-CN" sz="1400" dirty="0"/>
              <a:t>Unified converged media </a:t>
            </a:r>
            <a:r>
              <a:rPr lang="en-US" altLang="zh-CN" sz="1400" dirty="0" err="1"/>
              <a:t>platform,including</a:t>
            </a:r>
            <a:r>
              <a:rPr lang="en-US" altLang="zh-CN" sz="1400" dirty="0"/>
              <a:t> audio and video, XR,  collaborative media</a:t>
            </a:r>
            <a:endParaRPr lang="en-US" altLang="zh-CN" sz="1400" dirty="0"/>
          </a:p>
          <a:p>
            <a:pPr indent="-447675">
              <a:lnSpc>
                <a:spcPct val="90000"/>
              </a:lnSpc>
              <a:spcBef>
                <a:spcPts val="500"/>
              </a:spcBef>
              <a:defRPr/>
            </a:pPr>
            <a:r>
              <a:rPr lang="en-US" altLang="zh-CN" sz="1400" b="1" dirty="0" smtClean="0">
                <a:sym typeface="+mn-ea"/>
              </a:rPr>
              <a:t>Continued </a:t>
            </a:r>
            <a:r>
              <a:rPr lang="en-US" altLang="zh-CN" sz="1400" b="1" dirty="0">
                <a:sym typeface="+mn-ea"/>
              </a:rPr>
              <a:t>support:   ITT4RT and ideas on extensions for XR and AR</a:t>
            </a:r>
            <a:endParaRPr lang="en-US" altLang="zh-CN" sz="1400" b="1" dirty="0">
              <a:sym typeface="+mn-ea"/>
            </a:endParaRPr>
          </a:p>
        </p:txBody>
      </p:sp>
      <p:sp>
        <p:nvSpPr>
          <p:cNvPr id="14340" name="文本框 5"/>
          <p:cNvSpPr txBox="1">
            <a:spLocks noChangeArrowheads="1"/>
          </p:cNvSpPr>
          <p:nvPr/>
        </p:nvSpPr>
        <p:spPr bwMode="auto">
          <a:xfrm>
            <a:off x="211756" y="558990"/>
            <a:ext cx="8589344" cy="589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latin typeface="+mj-lt"/>
                <a:ea typeface="+mj-ea"/>
                <a:cs typeface="+mj-cs"/>
              </a:rPr>
              <a:t>3.2 Views </a:t>
            </a:r>
            <a:r>
              <a:rPr lang="zh-CN" altLang="en-US" sz="3600" dirty="0" smtClean="0">
                <a:latin typeface="+mj-lt"/>
                <a:ea typeface="+mj-ea"/>
                <a:cs typeface="+mj-cs"/>
              </a:rPr>
              <a:t>on </a:t>
            </a:r>
            <a:r>
              <a:rPr lang="en-US" altLang="zh-CN" sz="3600" dirty="0" smtClean="0">
                <a:latin typeface="+mj-lt"/>
                <a:ea typeface="+mj-ea"/>
                <a:cs typeface="+mj-cs"/>
              </a:rPr>
              <a:t>SA4 </a:t>
            </a:r>
            <a:r>
              <a:rPr lang="zh-CN" altLang="en-US" sz="3600" dirty="0" smtClean="0">
                <a:latin typeface="+mj-lt"/>
                <a:ea typeface="+mj-ea"/>
                <a:cs typeface="+mj-cs"/>
              </a:rPr>
              <a:t>Release 18 prioritie</a:t>
            </a:r>
            <a:r>
              <a:rPr lang="en-US" altLang="zh-CN" sz="3600" dirty="0" smtClean="0">
                <a:latin typeface="+mj-lt"/>
                <a:ea typeface="+mj-ea"/>
                <a:cs typeface="+mj-cs"/>
              </a:rPr>
              <a:t>s</a:t>
            </a:r>
            <a:endParaRPr lang="en-US" altLang="zh-CN" sz="3600" dirty="0" smtClean="0">
              <a:latin typeface="+mj-lt"/>
              <a:ea typeface="+mj-ea"/>
              <a:cs typeface="+mj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1756" y="1895291"/>
            <a:ext cx="11510979" cy="190000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447675" lvl="1" indent="-447675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  <a:defRPr/>
            </a:pPr>
            <a:r>
              <a:rPr lang="en-US" altLang="zh-CN" sz="2000" dirty="0" smtClean="0">
                <a:latin typeface="+mn-lt"/>
                <a:cs typeface="+mn-cs"/>
                <a:sym typeface="+mn-ea"/>
              </a:rPr>
              <a:t>R17: CMCC f</a:t>
            </a:r>
            <a:r>
              <a:rPr lang="zh-CN" altLang="en-US" sz="2000" dirty="0" smtClean="0">
                <a:latin typeface="+mn-lt"/>
                <a:cs typeface="+mn-cs"/>
                <a:sym typeface="+mn-ea"/>
              </a:rPr>
              <a:t>ocus</a:t>
            </a:r>
            <a:r>
              <a:rPr lang="en-US" altLang="zh-CN" sz="2000" dirty="0" err="1" smtClean="0">
                <a:latin typeface="+mn-lt"/>
                <a:cs typeface="+mn-cs"/>
                <a:sym typeface="+mn-ea"/>
              </a:rPr>
              <a:t>es</a:t>
            </a:r>
            <a:r>
              <a:rPr lang="zh-CN" altLang="en-US" sz="2000" dirty="0" smtClean="0">
                <a:latin typeface="+mn-lt"/>
                <a:cs typeface="+mn-cs"/>
                <a:sym typeface="+mn-ea"/>
              </a:rPr>
              <a:t> on emerging services such as extended realities (XR) case requirements and  Media Cloud and Edge Processing in 5GS</a:t>
            </a:r>
            <a:endParaRPr lang="en-US" altLang="zh-CN" sz="2000" dirty="0" smtClean="0">
              <a:latin typeface="+mn-lt"/>
              <a:cs typeface="+mn-cs"/>
              <a:sym typeface="+mn-ea"/>
            </a:endParaRPr>
          </a:p>
          <a:p>
            <a:pPr marL="447675" lvl="1" indent="-447675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  <a:defRPr/>
            </a:pPr>
            <a:r>
              <a:rPr lang="en-US" altLang="zh-CN" sz="2000" dirty="0" smtClean="0">
                <a:latin typeface="+mn-lt"/>
                <a:cs typeface="+mn-cs"/>
                <a:sym typeface="+mn-ea"/>
              </a:rPr>
              <a:t>R18: As the first release of “5G advanced”, SA4 Rel-18 work needs to accommodate studies for R18 stage1 and longer-term items throughout the Rel-19/20</a:t>
            </a:r>
            <a:endParaRPr lang="en-US" altLang="zh-CN" sz="2000" dirty="0" smtClean="0">
              <a:latin typeface="+mn-lt"/>
              <a:cs typeface="+mn-cs"/>
              <a:sym typeface="+mn-ea"/>
            </a:endParaRPr>
          </a:p>
          <a:p>
            <a:pPr marL="904875" lvl="1" indent="-447675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zh-CN" altLang="en-US" sz="1600" dirty="0">
              <a:latin typeface="+mn-lt"/>
              <a:cs typeface="+mn-cs"/>
              <a:sym typeface="+mn-ea"/>
            </a:endParaRPr>
          </a:p>
          <a:p>
            <a:pPr marL="904875" lvl="1" indent="-447675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zh-CN" altLang="en-US" sz="1600" dirty="0">
              <a:latin typeface="+mn-lt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15" y="56515"/>
            <a:ext cx="426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>
                <a:latin typeface="+mn-lt"/>
                <a:cs typeface="+mn-lt"/>
              </a:rPr>
              <a:t>3GPP SA Rel-18 Workshop</a:t>
            </a:r>
            <a:endParaRPr lang="en-US" altLang="zh-CN" sz="1000" b="1">
              <a:latin typeface="+mn-lt"/>
              <a:cs typeface="+mn-lt"/>
            </a:endParaRPr>
          </a:p>
          <a:p>
            <a:r>
              <a:rPr lang="en-US" altLang="zh-CN" sz="1000" b="1">
                <a:latin typeface="+mn-lt"/>
                <a:cs typeface="+mn-lt"/>
              </a:rPr>
              <a:t>Online  9-10th September 2021</a:t>
            </a:r>
            <a:endParaRPr lang="en-US" altLang="zh-CN" sz="1000" b="1">
              <a:latin typeface="+mn-lt"/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7595" y="83185"/>
            <a:ext cx="15182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1000" b="1">
                <a:latin typeface="+mn-lt"/>
                <a:cs typeface="+mn-lt"/>
              </a:rPr>
              <a:t>SP-210629</a:t>
            </a:r>
            <a:endParaRPr lang="en-US" altLang="zh-CN" sz="1000" b="1">
              <a:latin typeface="+mn-lt"/>
              <a:cs typeface="+mn-lt"/>
            </a:endParaRP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78130" y="565151"/>
            <a:ext cx="10515600" cy="730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algn="l">
              <a:buClrTx/>
              <a:buSzTx/>
              <a:buFontTx/>
            </a:pPr>
            <a:r>
              <a:rPr lang="en-US" altLang="zh-CN" sz="3600" dirty="0" smtClean="0"/>
              <a:t>3.3 </a:t>
            </a:r>
            <a:r>
              <a:rPr lang="zh-CN" altLang="en-US" sz="3600" dirty="0" smtClean="0"/>
              <a:t>Views on SA5 Release 18 priorities</a:t>
            </a:r>
            <a:endParaRPr lang="zh-CN" altLang="en-US" sz="3600" dirty="0" smtClean="0"/>
          </a:p>
        </p:txBody>
      </p:sp>
      <p:sp>
        <p:nvSpPr>
          <p:cNvPr id="5" name="内容占位符 2"/>
          <p:cNvSpPr txBox="1"/>
          <p:nvPr/>
        </p:nvSpPr>
        <p:spPr bwMode="auto">
          <a:xfrm>
            <a:off x="0" y="1671398"/>
            <a:ext cx="12191999" cy="1131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1600" kern="0" dirty="0"/>
              <a:t>The complexity of </a:t>
            </a:r>
            <a:r>
              <a:rPr lang="en-US" altLang="zh-CN" sz="1600" kern="0" dirty="0" smtClean="0"/>
              <a:t>networks </a:t>
            </a:r>
            <a:r>
              <a:rPr lang="en-US" altLang="zh-CN" sz="1600" kern="0" dirty="0"/>
              <a:t>and the diversification of services </a:t>
            </a:r>
            <a:r>
              <a:rPr lang="en-US" altLang="zh-CN" sz="1600" kern="0" dirty="0" smtClean="0"/>
              <a:t>bring </a:t>
            </a:r>
            <a:r>
              <a:rPr lang="en-US" altLang="zh-CN" sz="1600" b="1" kern="0" dirty="0"/>
              <a:t>great challenges to </a:t>
            </a:r>
            <a:r>
              <a:rPr lang="en-US" altLang="zh-CN" sz="1600" b="1" kern="0" dirty="0" smtClean="0"/>
              <a:t>NOP/NSP on network and service management and </a:t>
            </a:r>
            <a:r>
              <a:rPr lang="en-US" altLang="zh-CN" sz="1600" b="1" kern="0" dirty="0"/>
              <a:t>orchestration</a:t>
            </a:r>
            <a:r>
              <a:rPr lang="en-US" altLang="zh-CN" sz="1600" kern="0" dirty="0"/>
              <a:t>. </a:t>
            </a:r>
            <a:r>
              <a:rPr lang="en-US" altLang="zh-CN" sz="1600" kern="0" dirty="0" smtClean="0"/>
              <a:t>Different </a:t>
            </a:r>
            <a:r>
              <a:rPr lang="en-US" altLang="zh-CN" sz="1600" b="1" kern="0" dirty="0" smtClean="0"/>
              <a:t>automation &amp; autonomy </a:t>
            </a:r>
            <a:r>
              <a:rPr lang="en-US" altLang="zh-CN" sz="1600" b="1" kern="0" dirty="0"/>
              <a:t>mechanisms are </a:t>
            </a:r>
            <a:r>
              <a:rPr lang="en-US" altLang="zh-CN" sz="1600" b="1" kern="0" dirty="0" smtClean="0"/>
              <a:t>expected to be introduced </a:t>
            </a:r>
            <a:r>
              <a:rPr lang="en-US" altLang="zh-CN" sz="1600" kern="0" dirty="0"/>
              <a:t>in </a:t>
            </a:r>
            <a:r>
              <a:rPr lang="en-US" altLang="zh-CN" sz="1600" kern="0" dirty="0" smtClean="0"/>
              <a:t>3GPP management system to enable network and service autonomy on data collection &amp; analysis,  service assurance, performance enhancement, efficiency improvement etc. The following related topics are suggested be to considered in 3GPP Rel-18 in SA5</a:t>
            </a:r>
            <a:endParaRPr lang="zh-CN" altLang="zh-CN" sz="1800" kern="0" dirty="0"/>
          </a:p>
        </p:txBody>
      </p:sp>
      <p:sp>
        <p:nvSpPr>
          <p:cNvPr id="6" name="Rounded Rectangle 43"/>
          <p:cNvSpPr/>
          <p:nvPr/>
        </p:nvSpPr>
        <p:spPr>
          <a:xfrm>
            <a:off x="506664" y="4217645"/>
            <a:ext cx="2027903" cy="648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 dirty="0"/>
              <a:t>3GPP </a:t>
            </a:r>
            <a:r>
              <a:rPr lang="en-US" sz="1600" dirty="0" smtClean="0"/>
              <a:t>Management System </a:t>
            </a:r>
            <a:endParaRPr lang="en-US" sz="1600" dirty="0"/>
          </a:p>
        </p:txBody>
      </p:sp>
      <p:sp>
        <p:nvSpPr>
          <p:cNvPr id="7" name="Rounded Rectangle 43"/>
          <p:cNvSpPr/>
          <p:nvPr/>
        </p:nvSpPr>
        <p:spPr>
          <a:xfrm>
            <a:off x="506664" y="2750439"/>
            <a:ext cx="2027903" cy="64800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 dirty="0" smtClean="0"/>
              <a:t>New Enabler Tech.</a:t>
            </a:r>
            <a:endParaRPr lang="en-US" sz="1600" dirty="0" smtClean="0"/>
          </a:p>
          <a:p>
            <a:pPr algn="ctr"/>
            <a:r>
              <a:rPr lang="en-US" sz="1100" dirty="0" smtClean="0"/>
              <a:t>e.g. AI/ML, Digital Twin</a:t>
            </a:r>
            <a:endParaRPr lang="en-US" sz="1100" dirty="0"/>
          </a:p>
        </p:txBody>
      </p:sp>
      <p:sp>
        <p:nvSpPr>
          <p:cNvPr id="8" name="下箭头 7"/>
          <p:cNvSpPr/>
          <p:nvPr/>
        </p:nvSpPr>
        <p:spPr>
          <a:xfrm>
            <a:off x="1386608" y="3484849"/>
            <a:ext cx="268014" cy="646386"/>
          </a:xfrm>
          <a:prstGeom prst="downArrow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内容占位符 2"/>
          <p:cNvSpPr txBox="1"/>
          <p:nvPr/>
        </p:nvSpPr>
        <p:spPr bwMode="auto">
          <a:xfrm>
            <a:off x="5354544" y="2637152"/>
            <a:ext cx="6084000" cy="58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268605" lvl="1" indent="-268605"/>
            <a:r>
              <a:rPr lang="en-US" altLang="zh-CN" sz="1600" kern="0" dirty="0" smtClean="0"/>
              <a:t>Enhancement </a:t>
            </a:r>
            <a:r>
              <a:rPr lang="en-US" altLang="zh-CN" sz="1600" kern="0" dirty="0"/>
              <a:t>of autonomous network levels </a:t>
            </a:r>
            <a:r>
              <a:rPr lang="en-US" altLang="zh-CN" sz="1200" kern="0" dirty="0"/>
              <a:t>with additional management use cases, quantitative evaluation mechanisms, </a:t>
            </a:r>
            <a:r>
              <a:rPr lang="en-US" altLang="zh-CN" sz="1200" kern="0" dirty="0" smtClean="0"/>
              <a:t>key </a:t>
            </a:r>
            <a:r>
              <a:rPr lang="en-US" altLang="zh-CN" sz="1200" kern="0" dirty="0"/>
              <a:t>effectiveness </a:t>
            </a:r>
            <a:r>
              <a:rPr lang="en-US" altLang="zh-CN" sz="1200" kern="0" dirty="0" smtClean="0"/>
              <a:t>indicators, etc. </a:t>
            </a:r>
            <a:endParaRPr lang="zh-CN" altLang="zh-CN" sz="1600" kern="0" dirty="0"/>
          </a:p>
        </p:txBody>
      </p:sp>
      <p:sp>
        <p:nvSpPr>
          <p:cNvPr id="10" name="内容占位符 2"/>
          <p:cNvSpPr txBox="1"/>
          <p:nvPr/>
        </p:nvSpPr>
        <p:spPr bwMode="auto">
          <a:xfrm>
            <a:off x="2972803" y="4238337"/>
            <a:ext cx="1898652" cy="61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1600" kern="0" dirty="0" smtClean="0"/>
              <a:t>New tech enable </a:t>
            </a:r>
            <a:r>
              <a:rPr lang="en-US" altLang="zh-CN" sz="1600" b="1" kern="0" dirty="0" smtClean="0"/>
              <a:t>mgt. enhancement</a:t>
            </a:r>
            <a:endParaRPr lang="zh-CN" altLang="zh-CN" sz="1800" b="1" kern="0" dirty="0"/>
          </a:p>
        </p:txBody>
      </p:sp>
      <p:sp>
        <p:nvSpPr>
          <p:cNvPr id="11" name="内容占位符 2"/>
          <p:cNvSpPr txBox="1"/>
          <p:nvPr/>
        </p:nvSpPr>
        <p:spPr bwMode="auto">
          <a:xfrm>
            <a:off x="2972803" y="5648457"/>
            <a:ext cx="1898652" cy="6120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1600" kern="0" dirty="0" smtClean="0"/>
              <a:t>New tech bring </a:t>
            </a:r>
            <a:r>
              <a:rPr lang="en-US" altLang="zh-CN" sz="1600" b="1" kern="0" dirty="0" smtClean="0"/>
              <a:t>new mgt. requirement</a:t>
            </a:r>
            <a:endParaRPr lang="zh-CN" altLang="zh-CN" sz="1800" b="1" kern="0" dirty="0"/>
          </a:p>
        </p:txBody>
      </p:sp>
      <p:sp>
        <p:nvSpPr>
          <p:cNvPr id="12" name="任意多边形 11"/>
          <p:cNvSpPr/>
          <p:nvPr/>
        </p:nvSpPr>
        <p:spPr>
          <a:xfrm>
            <a:off x="2534654" y="3061265"/>
            <a:ext cx="438149" cy="1478650"/>
          </a:xfrm>
          <a:custGeom>
            <a:avLst/>
            <a:gdLst>
              <a:gd name="connsiteX0" fmla="*/ 0 w 684464"/>
              <a:gd name="connsiteY0" fmla="*/ 796758 h 796758"/>
              <a:gd name="connsiteX1" fmla="*/ 288758 w 684464"/>
              <a:gd name="connsiteY1" fmla="*/ 657726 h 796758"/>
              <a:gd name="connsiteX2" fmla="*/ 385011 w 684464"/>
              <a:gd name="connsiteY2" fmla="*/ 176463 h 796758"/>
              <a:gd name="connsiteX3" fmla="*/ 684464 w 684464"/>
              <a:gd name="connsiteY3" fmla="*/ 0 h 796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4464" h="796758">
                <a:moveTo>
                  <a:pt x="0" y="796758"/>
                </a:moveTo>
                <a:cubicBezTo>
                  <a:pt x="112295" y="778933"/>
                  <a:pt x="224590" y="761108"/>
                  <a:pt x="288758" y="657726"/>
                </a:cubicBezTo>
                <a:cubicBezTo>
                  <a:pt x="352926" y="554344"/>
                  <a:pt x="319060" y="286084"/>
                  <a:pt x="385011" y="176463"/>
                </a:cubicBezTo>
                <a:cubicBezTo>
                  <a:pt x="450962" y="66842"/>
                  <a:pt x="567713" y="33421"/>
                  <a:pt x="684464" y="0"/>
                </a:cubicBezTo>
              </a:path>
            </a:pathLst>
          </a:custGeom>
          <a:noFill/>
          <a:ln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flipV="1">
            <a:off x="2534654" y="4539915"/>
            <a:ext cx="438149" cy="1427746"/>
          </a:xfrm>
          <a:custGeom>
            <a:avLst/>
            <a:gdLst>
              <a:gd name="connsiteX0" fmla="*/ 0 w 684464"/>
              <a:gd name="connsiteY0" fmla="*/ 796758 h 796758"/>
              <a:gd name="connsiteX1" fmla="*/ 288758 w 684464"/>
              <a:gd name="connsiteY1" fmla="*/ 657726 h 796758"/>
              <a:gd name="connsiteX2" fmla="*/ 385011 w 684464"/>
              <a:gd name="connsiteY2" fmla="*/ 176463 h 796758"/>
              <a:gd name="connsiteX3" fmla="*/ 684464 w 684464"/>
              <a:gd name="connsiteY3" fmla="*/ 0 h 796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4464" h="796758">
                <a:moveTo>
                  <a:pt x="0" y="796758"/>
                </a:moveTo>
                <a:cubicBezTo>
                  <a:pt x="112295" y="778933"/>
                  <a:pt x="224590" y="761108"/>
                  <a:pt x="288758" y="657726"/>
                </a:cubicBezTo>
                <a:cubicBezTo>
                  <a:pt x="352926" y="554344"/>
                  <a:pt x="319060" y="286084"/>
                  <a:pt x="385011" y="176463"/>
                </a:cubicBezTo>
                <a:cubicBezTo>
                  <a:pt x="450962" y="66842"/>
                  <a:pt x="567713" y="33421"/>
                  <a:pt x="684464" y="0"/>
                </a:cubicBezTo>
              </a:path>
            </a:pathLst>
          </a:custGeom>
          <a:noFill/>
          <a:ln>
            <a:solidFill>
              <a:schemeClr val="accent4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内容占位符 2"/>
          <p:cNvSpPr txBox="1"/>
          <p:nvPr/>
        </p:nvSpPr>
        <p:spPr bwMode="auto">
          <a:xfrm>
            <a:off x="5354544" y="3653614"/>
            <a:ext cx="6084000" cy="85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268605" lvl="1" indent="-268605"/>
            <a:r>
              <a:rPr lang="en-US" altLang="zh-CN" sz="1600" kern="0" dirty="0" smtClean="0"/>
              <a:t>Fault </a:t>
            </a:r>
            <a:r>
              <a:rPr lang="en-US" altLang="zh-CN" sz="1600" kern="0" dirty="0"/>
              <a:t>management </a:t>
            </a:r>
            <a:r>
              <a:rPr lang="en-US" altLang="zh-CN" sz="1600" kern="0" dirty="0" smtClean="0"/>
              <a:t>evolution: </a:t>
            </a:r>
            <a:r>
              <a:rPr lang="en-US" altLang="zh-CN" sz="1200" kern="0" dirty="0" smtClean="0"/>
              <a:t>incident </a:t>
            </a:r>
            <a:r>
              <a:rPr lang="en-US" altLang="zh-CN" sz="1200" kern="0" dirty="0"/>
              <a:t>lifecycle management and close loop control, with scenarios </a:t>
            </a:r>
            <a:r>
              <a:rPr lang="en-US" altLang="zh-CN" sz="1200" kern="0" dirty="0" smtClean="0"/>
              <a:t>including </a:t>
            </a:r>
            <a:r>
              <a:rPr lang="en-US" altLang="zh-CN" sz="1200" kern="0" dirty="0"/>
              <a:t>5G SLS deterioration, </a:t>
            </a:r>
            <a:r>
              <a:rPr lang="en-US" altLang="zh-CN" sz="1200" dirty="0"/>
              <a:t>5GC risk and </a:t>
            </a:r>
            <a:r>
              <a:rPr lang="en-US" altLang="zh-CN" sz="1200" dirty="0" smtClean="0"/>
              <a:t>RAN </a:t>
            </a:r>
            <a:r>
              <a:rPr lang="en-US" altLang="zh-CN" sz="1200" dirty="0"/>
              <a:t>decommissioning</a:t>
            </a:r>
            <a:r>
              <a:rPr lang="en-US" altLang="zh-CN" sz="1200" kern="0" dirty="0"/>
              <a:t> </a:t>
            </a:r>
            <a:endParaRPr lang="en-US" altLang="zh-CN" sz="1200" kern="0" dirty="0"/>
          </a:p>
          <a:p>
            <a:pPr marL="268605" lvl="1" indent="-268605"/>
            <a:r>
              <a:rPr lang="en-US" altLang="zh-CN" sz="1600" kern="0" dirty="0" smtClean="0"/>
              <a:t>Federated </a:t>
            </a:r>
            <a:r>
              <a:rPr lang="en-US" altLang="zh-CN" sz="1600" kern="0" dirty="0"/>
              <a:t>Learning for Mobile Network Management </a:t>
            </a:r>
            <a:r>
              <a:rPr lang="en-US" altLang="zh-CN" sz="1600" kern="0" dirty="0" smtClean="0"/>
              <a:t>:</a:t>
            </a:r>
            <a:r>
              <a:rPr lang="en-US" altLang="zh-CN" sz="1200" kern="0" dirty="0" smtClean="0"/>
              <a:t>Use </a:t>
            </a:r>
            <a:r>
              <a:rPr lang="en-US" altLang="zh-CN" sz="1200" kern="0" dirty="0" smtClean="0"/>
              <a:t>cases </a:t>
            </a:r>
            <a:r>
              <a:rPr lang="en-US" altLang="zh-CN" sz="1200" kern="0" dirty="0" smtClean="0"/>
              <a:t>and potential </a:t>
            </a:r>
            <a:r>
              <a:rPr lang="en-US" altLang="zh-CN" sz="1200" kern="0" dirty="0" smtClean="0"/>
              <a:t>solutions </a:t>
            </a:r>
            <a:r>
              <a:rPr lang="en-US" altLang="zh-CN" sz="1200" kern="0" dirty="0" smtClean="0"/>
              <a:t>on how to manage distributed nodes in FL</a:t>
            </a:r>
            <a:endParaRPr lang="en-US" altLang="zh-CN" sz="1200" kern="0" dirty="0"/>
          </a:p>
        </p:txBody>
      </p:sp>
      <p:sp>
        <p:nvSpPr>
          <p:cNvPr id="15" name="内容占位符 2"/>
          <p:cNvSpPr txBox="1"/>
          <p:nvPr/>
        </p:nvSpPr>
        <p:spPr bwMode="auto">
          <a:xfrm>
            <a:off x="5354544" y="4823342"/>
            <a:ext cx="6084000" cy="742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268605" lvl="1" indent="-268605"/>
            <a:r>
              <a:rPr lang="en-US" altLang="zh-CN" sz="1600" kern="0" dirty="0" smtClean="0"/>
              <a:t>Digital </a:t>
            </a:r>
            <a:r>
              <a:rPr lang="en-US" altLang="zh-CN" sz="1600" kern="0" dirty="0" smtClean="0"/>
              <a:t>Twin </a:t>
            </a:r>
            <a:r>
              <a:rPr lang="en-US" altLang="zh-CN" sz="1600" kern="0" dirty="0"/>
              <a:t>for Network </a:t>
            </a:r>
            <a:r>
              <a:rPr lang="en-US" altLang="zh-CN" sz="1600" kern="0" dirty="0" smtClean="0"/>
              <a:t>Management</a:t>
            </a:r>
            <a:r>
              <a:rPr lang="en-US" altLang="zh-CN" sz="1600" kern="0" dirty="0" smtClean="0">
                <a:solidFill>
                  <a:srgbClr val="3399FF"/>
                </a:solidFill>
              </a:rPr>
              <a:t> </a:t>
            </a:r>
            <a:r>
              <a:rPr lang="en-US" altLang="zh-CN" sz="1200" kern="0" dirty="0" smtClean="0"/>
              <a:t>:how to introduce digital twin network in management system and how to manage the interaction with the physical </a:t>
            </a:r>
            <a:r>
              <a:rPr lang="en-US" altLang="zh-CN" sz="1200" kern="0" dirty="0" err="1" smtClean="0"/>
              <a:t>netwrok</a:t>
            </a:r>
            <a:r>
              <a:rPr lang="en-US" altLang="zh-CN" sz="1200" kern="0" dirty="0" smtClean="0"/>
              <a:t>/</a:t>
            </a:r>
            <a:r>
              <a:rPr lang="en-US" altLang="zh-CN" sz="1200" kern="0" dirty="0" err="1" smtClean="0"/>
              <a:t>MnF</a:t>
            </a:r>
            <a:endParaRPr lang="en-US" altLang="zh-CN" sz="1200" kern="0" dirty="0" smtClean="0"/>
          </a:p>
          <a:p>
            <a:pPr marL="268605" lvl="1" indent="-268605"/>
            <a:r>
              <a:rPr lang="en-US" altLang="zh-CN" sz="1600" kern="0" dirty="0" smtClean="0"/>
              <a:t>Enhancement </a:t>
            </a:r>
            <a:r>
              <a:rPr lang="en-US" altLang="zh-CN" sz="1600" kern="0" dirty="0"/>
              <a:t>of intent driven management services </a:t>
            </a:r>
            <a:endParaRPr lang="zh-CN" altLang="zh-CN" sz="2000" kern="0" dirty="0"/>
          </a:p>
        </p:txBody>
      </p:sp>
      <p:sp>
        <p:nvSpPr>
          <p:cNvPr id="16" name="内容占位符 2"/>
          <p:cNvSpPr txBox="1"/>
          <p:nvPr/>
        </p:nvSpPr>
        <p:spPr bwMode="auto">
          <a:xfrm>
            <a:off x="5354544" y="5899128"/>
            <a:ext cx="6084000" cy="68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268605" lvl="1" indent="-268605"/>
            <a:r>
              <a:rPr lang="en-US" altLang="zh-CN" sz="1600" kern="0" dirty="0" smtClean="0"/>
              <a:t>Study </a:t>
            </a:r>
            <a:r>
              <a:rPr lang="en-US" altLang="zh-CN" sz="1600" kern="0" dirty="0"/>
              <a:t>on AI/ML management</a:t>
            </a:r>
            <a:endParaRPr lang="en-US" altLang="zh-CN" sz="1600" kern="0" dirty="0"/>
          </a:p>
          <a:p>
            <a:pPr marL="268605" lvl="1" indent="-268605"/>
            <a:r>
              <a:rPr lang="en-US" altLang="zh-CN" sz="1600" kern="0" dirty="0" smtClean="0"/>
              <a:t>…..</a:t>
            </a:r>
            <a:endParaRPr lang="en-US" altLang="zh-CN" sz="1600" kern="0" dirty="0" smtClean="0"/>
          </a:p>
          <a:p>
            <a:pPr marL="0" indent="0">
              <a:buNone/>
            </a:pPr>
            <a:endParaRPr lang="zh-CN" altLang="zh-CN" sz="2000" kern="0" dirty="0"/>
          </a:p>
        </p:txBody>
      </p:sp>
      <p:sp>
        <p:nvSpPr>
          <p:cNvPr id="17" name="内容占位符 2"/>
          <p:cNvSpPr txBox="1"/>
          <p:nvPr/>
        </p:nvSpPr>
        <p:spPr bwMode="auto">
          <a:xfrm>
            <a:off x="2995229" y="2782986"/>
            <a:ext cx="1898652" cy="61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1600" kern="0" dirty="0" smtClean="0"/>
              <a:t>New </a:t>
            </a:r>
            <a:r>
              <a:rPr lang="en-US" altLang="zh-CN" sz="1600" b="1" kern="0" dirty="0" smtClean="0"/>
              <a:t>evaluation mechanisms</a:t>
            </a:r>
            <a:endParaRPr lang="zh-CN" altLang="zh-CN" sz="1800" b="1" kern="0" dirty="0"/>
          </a:p>
        </p:txBody>
      </p:sp>
      <p:cxnSp>
        <p:nvCxnSpPr>
          <p:cNvPr id="18" name="直接箭头连接符 17"/>
          <p:cNvCxnSpPr>
            <a:stCxn id="6" idx="3"/>
            <a:endCxn id="10" idx="1"/>
          </p:cNvCxnSpPr>
          <p:nvPr/>
        </p:nvCxnSpPr>
        <p:spPr>
          <a:xfrm>
            <a:off x="2534567" y="4541645"/>
            <a:ext cx="438236" cy="2692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/>
        </p:nvSpPr>
        <p:spPr>
          <a:xfrm>
            <a:off x="4887495" y="2718947"/>
            <a:ext cx="545431" cy="371910"/>
          </a:xfrm>
          <a:custGeom>
            <a:avLst/>
            <a:gdLst>
              <a:gd name="connsiteX0" fmla="*/ 0 w 545431"/>
              <a:gd name="connsiteY0" fmla="*/ 371830 h 371910"/>
              <a:gd name="connsiteX1" fmla="*/ 176463 w 545431"/>
              <a:gd name="connsiteY1" fmla="*/ 318356 h 371910"/>
              <a:gd name="connsiteX2" fmla="*/ 342231 w 545431"/>
              <a:gd name="connsiteY2" fmla="*/ 45640 h 371910"/>
              <a:gd name="connsiteX3" fmla="*/ 545431 w 545431"/>
              <a:gd name="connsiteY3" fmla="*/ 2862 h 371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431" h="371910">
                <a:moveTo>
                  <a:pt x="0" y="371830"/>
                </a:moveTo>
                <a:cubicBezTo>
                  <a:pt x="59712" y="372275"/>
                  <a:pt x="119424" y="372721"/>
                  <a:pt x="176463" y="318356"/>
                </a:cubicBezTo>
                <a:cubicBezTo>
                  <a:pt x="233502" y="263991"/>
                  <a:pt x="280736" y="98222"/>
                  <a:pt x="342231" y="45640"/>
                </a:cubicBezTo>
                <a:cubicBezTo>
                  <a:pt x="403726" y="-6942"/>
                  <a:pt x="474578" y="-2040"/>
                  <a:pt x="545431" y="286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4860758" y="3844756"/>
            <a:ext cx="550779" cy="695158"/>
          </a:xfrm>
          <a:custGeom>
            <a:avLst/>
            <a:gdLst>
              <a:gd name="connsiteX0" fmla="*/ 0 w 550779"/>
              <a:gd name="connsiteY0" fmla="*/ 695158 h 695158"/>
              <a:gd name="connsiteX1" fmla="*/ 181810 w 550779"/>
              <a:gd name="connsiteY1" fmla="*/ 625642 h 695158"/>
              <a:gd name="connsiteX2" fmla="*/ 299453 w 550779"/>
              <a:gd name="connsiteY2" fmla="*/ 336884 h 695158"/>
              <a:gd name="connsiteX3" fmla="*/ 390358 w 550779"/>
              <a:gd name="connsiteY3" fmla="*/ 58821 h 695158"/>
              <a:gd name="connsiteX4" fmla="*/ 550779 w 550779"/>
              <a:gd name="connsiteY4" fmla="*/ 0 h 695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779" h="695158">
                <a:moveTo>
                  <a:pt x="0" y="695158"/>
                </a:moveTo>
                <a:cubicBezTo>
                  <a:pt x="65950" y="690256"/>
                  <a:pt x="131901" y="685354"/>
                  <a:pt x="181810" y="625642"/>
                </a:cubicBezTo>
                <a:cubicBezTo>
                  <a:pt x="231719" y="565930"/>
                  <a:pt x="264695" y="431354"/>
                  <a:pt x="299453" y="336884"/>
                </a:cubicBezTo>
                <a:cubicBezTo>
                  <a:pt x="334211" y="242414"/>
                  <a:pt x="348470" y="114968"/>
                  <a:pt x="390358" y="58821"/>
                </a:cubicBezTo>
                <a:cubicBezTo>
                  <a:pt x="432246" y="2674"/>
                  <a:pt x="491512" y="1337"/>
                  <a:pt x="550779" y="0"/>
                </a:cubicBezTo>
              </a:path>
            </a:pathLst>
          </a:cu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4871453" y="4301018"/>
            <a:ext cx="540084" cy="249591"/>
          </a:xfrm>
          <a:custGeom>
            <a:avLst/>
            <a:gdLst>
              <a:gd name="connsiteX0" fmla="*/ 0 w 540084"/>
              <a:gd name="connsiteY0" fmla="*/ 249591 h 249591"/>
              <a:gd name="connsiteX1" fmla="*/ 219242 w 540084"/>
              <a:gd name="connsiteY1" fmla="*/ 190769 h 249591"/>
              <a:gd name="connsiteX2" fmla="*/ 379663 w 540084"/>
              <a:gd name="connsiteY2" fmla="*/ 25001 h 249591"/>
              <a:gd name="connsiteX3" fmla="*/ 540084 w 540084"/>
              <a:gd name="connsiteY3" fmla="*/ 3612 h 24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84" h="249591">
                <a:moveTo>
                  <a:pt x="0" y="249591"/>
                </a:moveTo>
                <a:cubicBezTo>
                  <a:pt x="77982" y="238896"/>
                  <a:pt x="155965" y="228201"/>
                  <a:pt x="219242" y="190769"/>
                </a:cubicBezTo>
                <a:cubicBezTo>
                  <a:pt x="282519" y="153337"/>
                  <a:pt x="326189" y="56194"/>
                  <a:pt x="379663" y="25001"/>
                </a:cubicBezTo>
                <a:cubicBezTo>
                  <a:pt x="433137" y="-6192"/>
                  <a:pt x="486610" y="-1290"/>
                  <a:pt x="540084" y="3612"/>
                </a:cubicBezTo>
              </a:path>
            </a:pathLst>
          </a:cu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4855411" y="4545261"/>
            <a:ext cx="566821" cy="476510"/>
          </a:xfrm>
          <a:custGeom>
            <a:avLst/>
            <a:gdLst>
              <a:gd name="connsiteX0" fmla="*/ 0 w 566821"/>
              <a:gd name="connsiteY0" fmla="*/ 0 h 476510"/>
              <a:gd name="connsiteX1" fmla="*/ 262021 w 566821"/>
              <a:gd name="connsiteY1" fmla="*/ 101600 h 476510"/>
              <a:gd name="connsiteX2" fmla="*/ 401052 w 566821"/>
              <a:gd name="connsiteY2" fmla="*/ 417095 h 476510"/>
              <a:gd name="connsiteX3" fmla="*/ 566821 w 566821"/>
              <a:gd name="connsiteY3" fmla="*/ 475916 h 47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821" h="476510">
                <a:moveTo>
                  <a:pt x="0" y="0"/>
                </a:moveTo>
                <a:cubicBezTo>
                  <a:pt x="97589" y="16042"/>
                  <a:pt x="195179" y="32084"/>
                  <a:pt x="262021" y="101600"/>
                </a:cubicBezTo>
                <a:cubicBezTo>
                  <a:pt x="328863" y="171116"/>
                  <a:pt x="350252" y="354709"/>
                  <a:pt x="401052" y="417095"/>
                </a:cubicBezTo>
                <a:cubicBezTo>
                  <a:pt x="451852" y="479481"/>
                  <a:pt x="509336" y="477698"/>
                  <a:pt x="566821" y="475916"/>
                </a:cubicBezTo>
              </a:path>
            </a:pathLst>
          </a:cu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4871453" y="4550609"/>
            <a:ext cx="561473" cy="738253"/>
          </a:xfrm>
          <a:custGeom>
            <a:avLst/>
            <a:gdLst>
              <a:gd name="connsiteX0" fmla="*/ 0 w 561473"/>
              <a:gd name="connsiteY0" fmla="*/ 0 h 738253"/>
              <a:gd name="connsiteX1" fmla="*/ 229936 w 561473"/>
              <a:gd name="connsiteY1" fmla="*/ 176463 h 738253"/>
              <a:gd name="connsiteX2" fmla="*/ 347579 w 561473"/>
              <a:gd name="connsiteY2" fmla="*/ 647031 h 738253"/>
              <a:gd name="connsiteX3" fmla="*/ 561473 w 561473"/>
              <a:gd name="connsiteY3" fmla="*/ 737936 h 73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1473" h="738253">
                <a:moveTo>
                  <a:pt x="0" y="0"/>
                </a:moveTo>
                <a:cubicBezTo>
                  <a:pt x="86003" y="34312"/>
                  <a:pt x="172006" y="68625"/>
                  <a:pt x="229936" y="176463"/>
                </a:cubicBezTo>
                <a:cubicBezTo>
                  <a:pt x="287866" y="284302"/>
                  <a:pt x="292323" y="553452"/>
                  <a:pt x="347579" y="647031"/>
                </a:cubicBezTo>
                <a:cubicBezTo>
                  <a:pt x="402835" y="740610"/>
                  <a:pt x="482154" y="739273"/>
                  <a:pt x="561473" y="737936"/>
                </a:cubicBezTo>
              </a:path>
            </a:pathLst>
          </a:cu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4876800" y="5956966"/>
            <a:ext cx="556126" cy="117643"/>
          </a:xfrm>
          <a:custGeom>
            <a:avLst/>
            <a:gdLst>
              <a:gd name="connsiteX0" fmla="*/ 0 w 556126"/>
              <a:gd name="connsiteY0" fmla="*/ 0 h 117643"/>
              <a:gd name="connsiteX1" fmla="*/ 219242 w 556126"/>
              <a:gd name="connsiteY1" fmla="*/ 16043 h 117643"/>
              <a:gd name="connsiteX2" fmla="*/ 390358 w 556126"/>
              <a:gd name="connsiteY2" fmla="*/ 90906 h 117643"/>
              <a:gd name="connsiteX3" fmla="*/ 556126 w 556126"/>
              <a:gd name="connsiteY3" fmla="*/ 117643 h 117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6126" h="117643">
                <a:moveTo>
                  <a:pt x="0" y="0"/>
                </a:moveTo>
                <a:cubicBezTo>
                  <a:pt x="77091" y="446"/>
                  <a:pt x="154182" y="892"/>
                  <a:pt x="219242" y="16043"/>
                </a:cubicBezTo>
                <a:cubicBezTo>
                  <a:pt x="284302" y="31194"/>
                  <a:pt x="334211" y="73973"/>
                  <a:pt x="390358" y="90906"/>
                </a:cubicBezTo>
                <a:cubicBezTo>
                  <a:pt x="446505" y="107839"/>
                  <a:pt x="501315" y="112741"/>
                  <a:pt x="556126" y="117643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4876800" y="5021177"/>
            <a:ext cx="545432" cy="935789"/>
          </a:xfrm>
          <a:custGeom>
            <a:avLst/>
            <a:gdLst>
              <a:gd name="connsiteX0" fmla="*/ 0 w 545432"/>
              <a:gd name="connsiteY0" fmla="*/ 935789 h 935789"/>
              <a:gd name="connsiteX1" fmla="*/ 288758 w 545432"/>
              <a:gd name="connsiteY1" fmla="*/ 770021 h 935789"/>
              <a:gd name="connsiteX2" fmla="*/ 347579 w 545432"/>
              <a:gd name="connsiteY2" fmla="*/ 203200 h 935789"/>
              <a:gd name="connsiteX3" fmla="*/ 545432 w 545432"/>
              <a:gd name="connsiteY3" fmla="*/ 0 h 935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432" h="935789">
                <a:moveTo>
                  <a:pt x="0" y="935789"/>
                </a:moveTo>
                <a:cubicBezTo>
                  <a:pt x="115414" y="913954"/>
                  <a:pt x="230828" y="892119"/>
                  <a:pt x="288758" y="770021"/>
                </a:cubicBezTo>
                <a:cubicBezTo>
                  <a:pt x="346688" y="647923"/>
                  <a:pt x="304800" y="331537"/>
                  <a:pt x="347579" y="203200"/>
                </a:cubicBezTo>
                <a:cubicBezTo>
                  <a:pt x="390358" y="74863"/>
                  <a:pt x="467895" y="37431"/>
                  <a:pt x="545432" y="0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4876800" y="5287721"/>
            <a:ext cx="566821" cy="663898"/>
          </a:xfrm>
          <a:custGeom>
            <a:avLst/>
            <a:gdLst>
              <a:gd name="connsiteX0" fmla="*/ 0 w 566821"/>
              <a:gd name="connsiteY0" fmla="*/ 663898 h 663898"/>
              <a:gd name="connsiteX1" fmla="*/ 294105 w 566821"/>
              <a:gd name="connsiteY1" fmla="*/ 540909 h 663898"/>
              <a:gd name="connsiteX2" fmla="*/ 379663 w 566821"/>
              <a:gd name="connsiteY2" fmla="*/ 75688 h 663898"/>
              <a:gd name="connsiteX3" fmla="*/ 566821 w 566821"/>
              <a:gd name="connsiteY3" fmla="*/ 6172 h 66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821" h="663898">
                <a:moveTo>
                  <a:pt x="0" y="663898"/>
                </a:moveTo>
                <a:cubicBezTo>
                  <a:pt x="115414" y="651421"/>
                  <a:pt x="230828" y="638944"/>
                  <a:pt x="294105" y="540909"/>
                </a:cubicBezTo>
                <a:cubicBezTo>
                  <a:pt x="357382" y="442874"/>
                  <a:pt x="334210" y="164811"/>
                  <a:pt x="379663" y="75688"/>
                </a:cubicBezTo>
                <a:cubicBezTo>
                  <a:pt x="425116" y="-13435"/>
                  <a:pt x="495968" y="-3632"/>
                  <a:pt x="566821" y="6172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3815" y="56515"/>
            <a:ext cx="426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>
                <a:latin typeface="+mn-lt"/>
                <a:cs typeface="+mn-lt"/>
              </a:rPr>
              <a:t>3GPP SA Rel-18 Workshop</a:t>
            </a:r>
            <a:endParaRPr lang="en-US" altLang="zh-CN" sz="1000" b="1">
              <a:latin typeface="+mn-lt"/>
              <a:cs typeface="+mn-lt"/>
            </a:endParaRPr>
          </a:p>
          <a:p>
            <a:r>
              <a:rPr lang="en-US" altLang="zh-CN" sz="1000" b="1">
                <a:latin typeface="+mn-lt"/>
                <a:cs typeface="+mn-lt"/>
              </a:rPr>
              <a:t>Online  9-10th September 2021</a:t>
            </a:r>
            <a:endParaRPr lang="en-US" altLang="zh-CN" sz="1000" b="1">
              <a:latin typeface="+mn-lt"/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7595" y="83185"/>
            <a:ext cx="15182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1000" b="1">
                <a:latin typeface="+mn-lt"/>
                <a:cs typeface="+mn-lt"/>
              </a:rPr>
              <a:t>SP-210629</a:t>
            </a:r>
            <a:endParaRPr lang="en-US" altLang="zh-CN" sz="1000" b="1">
              <a:latin typeface="+mn-lt"/>
              <a:cs typeface="+mn-lt"/>
            </a:endParaRP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877953"/>
            <a:ext cx="10515600" cy="3299009"/>
          </a:xfrm>
        </p:spPr>
        <p:txBody>
          <a:bodyPr/>
          <a:lstStyle/>
          <a:p>
            <a:pPr algn="ctr">
              <a:buNone/>
            </a:pPr>
            <a:r>
              <a:rPr lang="en-US" altLang="zh-CN" sz="7200" dirty="0" smtClean="0"/>
              <a:t> Thanks</a:t>
            </a:r>
            <a:r>
              <a:rPr lang="zh-CN" altLang="en-US" sz="7200" dirty="0" smtClean="0"/>
              <a:t>！</a:t>
            </a:r>
            <a:endParaRPr lang="zh-CN" altLang="en-US" sz="7200" dirty="0"/>
          </a:p>
        </p:txBody>
      </p:sp>
      <p:sp>
        <p:nvSpPr>
          <p:cNvPr id="4" name="文本框 3"/>
          <p:cNvSpPr txBox="1"/>
          <p:nvPr/>
        </p:nvSpPr>
        <p:spPr>
          <a:xfrm>
            <a:off x="43815" y="56515"/>
            <a:ext cx="426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>
                <a:latin typeface="+mn-lt"/>
                <a:cs typeface="+mn-lt"/>
              </a:rPr>
              <a:t>3GPP SA Rel-18 Workshop</a:t>
            </a:r>
            <a:endParaRPr lang="en-US" altLang="zh-CN" sz="1000" b="1">
              <a:latin typeface="+mn-lt"/>
              <a:cs typeface="+mn-lt"/>
            </a:endParaRPr>
          </a:p>
          <a:p>
            <a:r>
              <a:rPr lang="en-US" altLang="zh-CN" sz="1000" b="1">
                <a:latin typeface="+mn-lt"/>
                <a:cs typeface="+mn-lt"/>
              </a:rPr>
              <a:t>Online  9-10th September 2021</a:t>
            </a:r>
            <a:endParaRPr lang="en-US" altLang="zh-CN" sz="1000" b="1">
              <a:latin typeface="+mn-lt"/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67595" y="83185"/>
            <a:ext cx="15182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1000" b="1">
                <a:latin typeface="+mn-lt"/>
                <a:cs typeface="+mn-lt"/>
              </a:rPr>
              <a:t>SP-210629</a:t>
            </a:r>
            <a:endParaRPr lang="en-US" altLang="zh-CN" sz="1000" b="1">
              <a:latin typeface="+mn-lt"/>
              <a:cs typeface="+mn-lt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1353800" cy="1325563"/>
          </a:xfrm>
        </p:spPr>
        <p:txBody>
          <a:bodyPr/>
          <a:lstStyle/>
          <a:p>
            <a:r>
              <a:rPr lang="en-US" altLang="en-US" dirty="0" smtClean="0"/>
              <a:t>Agenda</a:t>
            </a:r>
            <a:endParaRPr lang="en-US" alt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359229" y="1917700"/>
            <a:ext cx="11199359" cy="4697413"/>
          </a:xfrm>
        </p:spPr>
        <p:txBody>
          <a:bodyPr/>
          <a:lstStyle/>
          <a:p>
            <a:pPr marL="447675" indent="-447675">
              <a:spcAft>
                <a:spcPts val="1200"/>
              </a:spcAft>
              <a:defRPr/>
            </a:pPr>
            <a:r>
              <a:rPr lang="en-US" altLang="en-US" dirty="0" smtClean="0"/>
              <a:t>1. R18 Time plane consideration</a:t>
            </a:r>
            <a:endParaRPr lang="en-US" altLang="en-US" dirty="0" smtClean="0"/>
          </a:p>
          <a:p>
            <a:pPr marL="447675" indent="-447675">
              <a:spcAft>
                <a:spcPts val="1200"/>
              </a:spcAft>
              <a:defRPr/>
            </a:pPr>
            <a:r>
              <a:rPr lang="en-US" altLang="en-US" dirty="0" smtClean="0"/>
              <a:t>2. Focus items for Rel-18</a:t>
            </a:r>
            <a:endParaRPr lang="en-US" altLang="en-US" dirty="0" smtClean="0"/>
          </a:p>
          <a:p>
            <a:pPr marL="904875" lvl="1" indent="-447675">
              <a:spcAft>
                <a:spcPts val="1200"/>
              </a:spcAft>
              <a:buClrTx/>
              <a:defRPr/>
            </a:pPr>
            <a:r>
              <a:rPr lang="en-US" altLang="zh-CN" dirty="0" smtClean="0"/>
              <a:t>2.1 Network enhancement for services and verticals</a:t>
            </a:r>
            <a:endParaRPr lang="en-US" altLang="en-US" dirty="0" smtClean="0"/>
          </a:p>
          <a:p>
            <a:pPr marL="904875" lvl="1" indent="-447675">
              <a:spcAft>
                <a:spcPts val="1200"/>
              </a:spcAft>
              <a:buClrTx/>
              <a:defRPr/>
            </a:pPr>
            <a:r>
              <a:rPr lang="en-US" altLang="en-US" dirty="0" smtClean="0"/>
              <a:t>2.2 Intelligent Network</a:t>
            </a:r>
            <a:endParaRPr lang="en-US" altLang="en-US" dirty="0" smtClean="0"/>
          </a:p>
          <a:p>
            <a:pPr marL="904875" lvl="1" indent="-447675">
              <a:spcAft>
                <a:spcPts val="1200"/>
              </a:spcAft>
              <a:buClrTx/>
              <a:defRPr/>
            </a:pPr>
            <a:r>
              <a:rPr lang="en-US" altLang="en-US" dirty="0" smtClean="0"/>
              <a:t>2.3 Network </a:t>
            </a:r>
            <a:r>
              <a:rPr lang="en-US" altLang="en-US" dirty="0" smtClean="0"/>
              <a:t>Convergence</a:t>
            </a:r>
            <a:endParaRPr lang="en-US" altLang="en-US" dirty="0" smtClean="0"/>
          </a:p>
          <a:p>
            <a:pPr marL="447675" lvl="1" indent="-447675">
              <a:spcBef>
                <a:spcPts val="1000"/>
              </a:spcBef>
              <a:spcAft>
                <a:spcPts val="1200"/>
              </a:spcAft>
              <a:buClrTx/>
              <a:buBlip>
                <a:blip r:embed="rId1"/>
              </a:buBlip>
              <a:defRPr/>
            </a:pPr>
            <a:r>
              <a:rPr lang="en-US" altLang="en-US" sz="2800" dirty="0" smtClean="0"/>
              <a:t>3. Considerations from  </a:t>
            </a:r>
            <a:r>
              <a:rPr lang="en-US" altLang="en-US" sz="2800" dirty="0" smtClean="0"/>
              <a:t>SA WG3, SA WG4 and SA WG5</a:t>
            </a:r>
            <a:endParaRPr lang="en-US" altLang="en-US" sz="2800" dirty="0" smtClean="0"/>
          </a:p>
          <a:p>
            <a:pPr marL="447675" indent="-447675">
              <a:defRPr/>
            </a:pPr>
            <a:endParaRPr lang="en-US" altLang="en-US" sz="2000" dirty="0" smtClean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sz="2000" dirty="0" smtClean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sz="1600" dirty="0" smtClean="0"/>
          </a:p>
          <a:p>
            <a:pPr marL="447675" indent="-447675">
              <a:defRPr/>
            </a:pPr>
            <a:endParaRPr lang="zh-CN" altLang="en-US" sz="2000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43815" y="56515"/>
            <a:ext cx="426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>
                <a:latin typeface="+mn-lt"/>
                <a:cs typeface="+mn-lt"/>
              </a:rPr>
              <a:t>3GPP SA Rel-18 Workshop</a:t>
            </a:r>
            <a:endParaRPr lang="en-US" altLang="zh-CN" sz="1000" b="1">
              <a:latin typeface="+mn-lt"/>
              <a:cs typeface="+mn-lt"/>
            </a:endParaRPr>
          </a:p>
          <a:p>
            <a:r>
              <a:rPr lang="en-US" altLang="zh-CN" sz="1000" b="1">
                <a:latin typeface="+mn-lt"/>
                <a:cs typeface="+mn-lt"/>
              </a:rPr>
              <a:t>Online  9-10th September 2021</a:t>
            </a:r>
            <a:endParaRPr lang="en-US" altLang="zh-CN" sz="1000" b="1">
              <a:latin typeface="+mn-lt"/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7595" y="83185"/>
            <a:ext cx="15182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1000" b="1">
                <a:latin typeface="+mn-lt"/>
                <a:cs typeface="+mn-lt"/>
              </a:rPr>
              <a:t>SP-210629</a:t>
            </a:r>
            <a:endParaRPr lang="en-US" altLang="zh-CN" sz="1000" b="1">
              <a:latin typeface="+mn-lt"/>
              <a:cs typeface="+mn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0" y="37465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1.R18 Time plane consideration</a:t>
            </a:r>
            <a:endParaRPr lang="en-US" altLang="en-US" dirty="0" smtClean="0"/>
          </a:p>
        </p:txBody>
      </p:sp>
      <p:sp>
        <p:nvSpPr>
          <p:cNvPr id="10" name="矩形 9"/>
          <p:cNvSpPr/>
          <p:nvPr/>
        </p:nvSpPr>
        <p:spPr>
          <a:xfrm>
            <a:off x="275690" y="1775029"/>
            <a:ext cx="10856536" cy="3112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lvl="0" indent="-4476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Blip>
                <a:blip r:embed="rId1"/>
              </a:buBlip>
            </a:pPr>
            <a:r>
              <a:rPr lang="en-US" altLang="zh-CN" sz="24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Rel-18 </a:t>
            </a:r>
            <a:r>
              <a:rPr lang="en-US" altLang="zh-CN" sz="2400" dirty="0">
                <a:solidFill>
                  <a:prstClr val="black"/>
                </a:solidFill>
                <a:latin typeface="Calibri" panose="020F0502020204030204"/>
                <a:cs typeface="+mn-cs"/>
              </a:rPr>
              <a:t>is for </a:t>
            </a:r>
            <a:r>
              <a:rPr lang="en-US" altLang="zh-CN" sz="24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5G-Advance, </a:t>
            </a:r>
            <a:r>
              <a:rPr lang="en-US" altLang="zh-CN" sz="2400" dirty="0">
                <a:solidFill>
                  <a:prstClr val="black"/>
                </a:solidFill>
                <a:latin typeface="Calibri" panose="020F0502020204030204"/>
                <a:cs typeface="+mn-cs"/>
              </a:rPr>
              <a:t>as the middle point between 5G and 6G thus it is an important Release and deserves a relative long (big) </a:t>
            </a:r>
            <a:r>
              <a:rPr lang="en-US" altLang="zh-CN" sz="24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release. </a:t>
            </a:r>
            <a:endParaRPr lang="en-US" altLang="zh-CN" sz="2400" dirty="0" smtClean="0">
              <a:solidFill>
                <a:prstClr val="black"/>
              </a:solidFill>
              <a:latin typeface="Calibri" panose="020F0502020204030204"/>
              <a:cs typeface="+mn-cs"/>
            </a:endParaRPr>
          </a:p>
          <a:p>
            <a:pPr marL="447675" lvl="0" indent="-4476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Blip>
                <a:blip r:embed="rId1"/>
              </a:buBlip>
            </a:pPr>
            <a:r>
              <a:rPr lang="en-US" altLang="zh-CN" sz="2400" b="1" dirty="0">
                <a:solidFill>
                  <a:srgbClr val="FF0000"/>
                </a:solidFill>
                <a:latin typeface="Calibri" panose="020F0502020204030204"/>
              </a:rPr>
              <a:t>Proposal 1: </a:t>
            </a:r>
            <a:r>
              <a:rPr lang="en-US" altLang="zh-CN" sz="2400" b="1" dirty="0" smtClean="0">
                <a:solidFill>
                  <a:srgbClr val="FF0000"/>
                </a:solidFill>
                <a:latin typeface="Calibri" panose="020F0502020204030204"/>
                <a:cs typeface="+mn-cs"/>
              </a:rPr>
              <a:t>18 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/>
                <a:cs typeface="+mn-cs"/>
              </a:rPr>
              <a:t>months </a:t>
            </a:r>
            <a:r>
              <a:rPr lang="en-US" altLang="zh-CN" sz="2400" b="1" dirty="0" smtClean="0">
                <a:solidFill>
                  <a:srgbClr val="FF0000"/>
                </a:solidFill>
                <a:latin typeface="Calibri" panose="020F0502020204030204"/>
                <a:cs typeface="+mn-cs"/>
              </a:rPr>
              <a:t>preferred for R18</a:t>
            </a:r>
            <a:endParaRPr lang="en-US" altLang="zh-CN" sz="2400" b="1" dirty="0" smtClean="0">
              <a:solidFill>
                <a:srgbClr val="FF0000"/>
              </a:solidFill>
              <a:latin typeface="Calibri" panose="020F0502020204030204"/>
              <a:cs typeface="+mn-cs"/>
            </a:endParaRPr>
          </a:p>
          <a:p>
            <a:pPr marL="447675" lvl="0" indent="-4476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Blip>
                <a:blip r:embed="rId1"/>
              </a:buBlip>
            </a:pPr>
            <a:r>
              <a:rPr lang="en-US" altLang="en-US" sz="2400" dirty="0">
                <a:solidFill>
                  <a:prstClr val="black"/>
                </a:solidFill>
                <a:latin typeface="Calibri" panose="020F0502020204030204"/>
                <a:cs typeface="+mn-cs"/>
              </a:rPr>
              <a:t>The Rel-18 work in SA2 </a:t>
            </a:r>
            <a:r>
              <a:rPr lang="en-US" altLang="zh-CN" sz="24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seems </a:t>
            </a:r>
            <a:r>
              <a:rPr lang="en-US" altLang="en-US" sz="24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to </a:t>
            </a:r>
            <a:r>
              <a:rPr lang="en-US" altLang="en-US" sz="2400" dirty="0">
                <a:solidFill>
                  <a:prstClr val="black"/>
                </a:solidFill>
                <a:latin typeface="Calibri" panose="020F0502020204030204"/>
                <a:cs typeface="+mn-cs"/>
              </a:rPr>
              <a:t>start no early  than </a:t>
            </a:r>
            <a:r>
              <a:rPr lang="en-US" altLang="en-US" sz="24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Q1 2022, </a:t>
            </a:r>
            <a:r>
              <a:rPr lang="en-US" altLang="en-US" sz="2400" dirty="0">
                <a:solidFill>
                  <a:prstClr val="black"/>
                </a:solidFill>
                <a:latin typeface="Calibri" panose="020F0502020204030204"/>
                <a:cs typeface="+mn-cs"/>
              </a:rPr>
              <a:t>which is </a:t>
            </a:r>
            <a:r>
              <a:rPr lang="en-US" altLang="zh-CN" sz="24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6 months late </a:t>
            </a:r>
            <a:r>
              <a:rPr lang="en-US" altLang="zh-CN" sz="2400" dirty="0">
                <a:solidFill>
                  <a:prstClr val="black"/>
                </a:solidFill>
                <a:latin typeface="Calibri" panose="020F0502020204030204"/>
                <a:cs typeface="+mn-cs"/>
              </a:rPr>
              <a:t>than expected. </a:t>
            </a:r>
            <a:r>
              <a:rPr lang="en-US" altLang="zh-CN" sz="24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 </a:t>
            </a:r>
            <a:endParaRPr lang="en-US" altLang="zh-CN" sz="2000" b="1" dirty="0">
              <a:solidFill>
                <a:srgbClr val="FF0000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15" y="56515"/>
            <a:ext cx="426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>
                <a:latin typeface="+mn-lt"/>
                <a:cs typeface="+mn-lt"/>
              </a:rPr>
              <a:t>3GPP SA Rel-18 Workshop</a:t>
            </a:r>
            <a:endParaRPr lang="en-US" altLang="zh-CN" sz="1000" b="1">
              <a:latin typeface="+mn-lt"/>
              <a:cs typeface="+mn-lt"/>
            </a:endParaRPr>
          </a:p>
          <a:p>
            <a:r>
              <a:rPr lang="en-US" altLang="zh-CN" sz="1000" b="1">
                <a:latin typeface="+mn-lt"/>
                <a:cs typeface="+mn-lt"/>
              </a:rPr>
              <a:t>Online  9-10th September 2021</a:t>
            </a:r>
            <a:endParaRPr lang="en-US" altLang="zh-CN" sz="1000" b="1">
              <a:latin typeface="+mn-lt"/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7595" y="83185"/>
            <a:ext cx="15182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1000" b="1">
                <a:latin typeface="+mn-lt"/>
                <a:cs typeface="+mn-lt"/>
              </a:rPr>
              <a:t>SP-210629</a:t>
            </a:r>
            <a:endParaRPr lang="en-US" altLang="zh-CN" sz="1000" b="1">
              <a:latin typeface="+mn-lt"/>
              <a:cs typeface="+mn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0" y="362268"/>
            <a:ext cx="10515600" cy="1325562"/>
          </a:xfrm>
        </p:spPr>
        <p:txBody>
          <a:bodyPr/>
          <a:lstStyle/>
          <a:p>
            <a:r>
              <a:rPr lang="en-US" altLang="en-US" smtClean="0"/>
              <a:t>2. Focus items in Rel-18</a:t>
            </a:r>
            <a:endParaRPr lang="en-US" altLang="en-US" smtClean="0"/>
          </a:p>
        </p:txBody>
      </p:sp>
      <p:sp>
        <p:nvSpPr>
          <p:cNvPr id="11291" name="Content Placeholder 2"/>
          <p:cNvSpPr>
            <a:spLocks noGrp="1"/>
          </p:cNvSpPr>
          <p:nvPr>
            <p:ph idx="1"/>
          </p:nvPr>
        </p:nvSpPr>
        <p:spPr>
          <a:xfrm>
            <a:off x="0" y="1915189"/>
            <a:ext cx="11969750" cy="4697413"/>
          </a:xfrm>
        </p:spPr>
        <p:txBody>
          <a:bodyPr/>
          <a:lstStyle/>
          <a:p>
            <a:pPr marL="447675" lvl="1" indent="-447675">
              <a:spcBef>
                <a:spcPts val="60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altLang="zh-CN" dirty="0" smtClean="0"/>
              <a:t>Network enhancement for services and verticals </a:t>
            </a:r>
            <a:endParaRPr lang="en-US" altLang="zh-CN" dirty="0" smtClean="0"/>
          </a:p>
          <a:p>
            <a:pPr marL="563880" lvl="1" indent="-10668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 smtClean="0"/>
              <a:t>New services: XR and media enhancement; Deterministic network; UAV enhancement; Passive </a:t>
            </a:r>
            <a:r>
              <a:rPr lang="en-US" altLang="zh-CN" sz="1800" dirty="0" err="1" smtClean="0"/>
              <a:t>IoT</a:t>
            </a:r>
            <a:r>
              <a:rPr lang="en-US" altLang="zh-CN" sz="1800" dirty="0" smtClean="0"/>
              <a:t>;</a:t>
            </a:r>
            <a:endParaRPr lang="en-US" altLang="zh-CN" sz="1800" dirty="0" smtClean="0"/>
          </a:p>
          <a:p>
            <a:pPr marL="563880" lvl="1" indent="-10668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 smtClean="0"/>
              <a:t>Architecture enhancement: UPF enhancement to support </a:t>
            </a:r>
            <a:r>
              <a:rPr lang="en-US" altLang="zh-CN" sz="1800" dirty="0" err="1" smtClean="0"/>
              <a:t>eSBA</a:t>
            </a:r>
            <a:r>
              <a:rPr lang="en-US" altLang="zh-CN" sz="1800" dirty="0" smtClean="0"/>
              <a:t>; IMS enhancement; </a:t>
            </a:r>
            <a:endParaRPr lang="en-US" altLang="zh-CN" sz="1800" dirty="0" smtClean="0"/>
          </a:p>
          <a:p>
            <a:pPr marL="563880" lvl="1" indent="-10668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 smtClean="0"/>
              <a:t>Capability enhancement : 5G LAN enhancement; NS phase 3; UE policy; EC phase 2; 5MBS enhancement </a:t>
            </a:r>
            <a:endParaRPr lang="en-US" altLang="zh-CN" sz="1800" dirty="0" smtClean="0"/>
          </a:p>
          <a:p>
            <a:pPr marL="447675" indent="-447675">
              <a:spcBef>
                <a:spcPts val="600"/>
              </a:spcBef>
              <a:spcAft>
                <a:spcPts val="0"/>
              </a:spcAft>
            </a:pPr>
            <a:r>
              <a:rPr lang="en-US" altLang="en-US" sz="2400" dirty="0" smtClean="0"/>
              <a:t>Intelligent Network</a:t>
            </a:r>
            <a:endParaRPr lang="en-US" altLang="en-US" sz="2400" dirty="0" smtClean="0"/>
          </a:p>
          <a:p>
            <a:pPr marL="563880" lvl="1" indent="-10668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 smtClean="0"/>
              <a:t>Network Automation phase 3; AI/ML-based Services</a:t>
            </a:r>
            <a:endParaRPr lang="en-US" altLang="zh-CN" sz="1800" dirty="0" smtClean="0"/>
          </a:p>
          <a:p>
            <a:pPr marL="447675" lvl="1" indent="-447675">
              <a:spcBef>
                <a:spcPts val="60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altLang="zh-CN" dirty="0" smtClean="0"/>
              <a:t>Network Convergence</a:t>
            </a:r>
            <a:endParaRPr lang="en-US" altLang="zh-CN" dirty="0" smtClean="0"/>
          </a:p>
          <a:p>
            <a:pPr marL="563880" lvl="1" indent="-10668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 smtClean="0"/>
              <a:t>NPN; Personal </a:t>
            </a:r>
            <a:r>
              <a:rPr lang="en-US" altLang="zh-CN" sz="1800" dirty="0" err="1" smtClean="0"/>
              <a:t>IoT</a:t>
            </a:r>
            <a:r>
              <a:rPr lang="en-US" altLang="zh-CN" sz="1800" dirty="0" smtClean="0"/>
              <a:t> and Residential network; Satellite architecture enhancement;</a:t>
            </a:r>
            <a:endParaRPr lang="en-US" altLang="zh-CN" sz="1800" dirty="0" smtClean="0"/>
          </a:p>
          <a:p>
            <a:pPr marL="563880" lvl="1" indent="-10668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1"/>
              </a:buBlip>
            </a:pPr>
            <a:endParaRPr lang="en-US" altLang="zh-CN" dirty="0" smtClean="0"/>
          </a:p>
          <a:p>
            <a:pPr marL="563880" lvl="1" indent="-10668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1"/>
              </a:buBlip>
            </a:pPr>
            <a:endParaRPr lang="en-US" altLang="zh-CN" dirty="0" smtClean="0"/>
          </a:p>
          <a:p>
            <a:pPr marL="447675" indent="-447675">
              <a:spcBef>
                <a:spcPts val="600"/>
              </a:spcBef>
              <a:spcAft>
                <a:spcPts val="0"/>
              </a:spcAft>
              <a:buFontTx/>
              <a:buNone/>
            </a:pPr>
            <a:endParaRPr lang="zh-CN" altLang="en-US" sz="1800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43815" y="56515"/>
            <a:ext cx="426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>
                <a:latin typeface="+mn-lt"/>
                <a:cs typeface="+mn-lt"/>
              </a:rPr>
              <a:t>3GPP SA Rel-18 Workshop</a:t>
            </a:r>
            <a:endParaRPr lang="en-US" altLang="zh-CN" sz="1000" b="1">
              <a:latin typeface="+mn-lt"/>
              <a:cs typeface="+mn-lt"/>
            </a:endParaRPr>
          </a:p>
          <a:p>
            <a:r>
              <a:rPr lang="en-US" altLang="zh-CN" sz="1000" b="1">
                <a:latin typeface="+mn-lt"/>
                <a:cs typeface="+mn-lt"/>
              </a:rPr>
              <a:t>Online  9-10th September 2021</a:t>
            </a:r>
            <a:endParaRPr lang="en-US" altLang="zh-CN" sz="1000" b="1">
              <a:latin typeface="+mn-lt"/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7595" y="83185"/>
            <a:ext cx="15182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1000" b="1">
                <a:latin typeface="+mn-lt"/>
                <a:cs typeface="+mn-lt"/>
              </a:rPr>
              <a:t>SP-210629</a:t>
            </a:r>
            <a:endParaRPr lang="en-US" altLang="zh-CN" sz="1000" b="1">
              <a:latin typeface="+mn-lt"/>
              <a:cs typeface="+mn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0" y="499745"/>
            <a:ext cx="11353800" cy="960120"/>
          </a:xfrm>
        </p:spPr>
        <p:txBody>
          <a:bodyPr/>
          <a:lstStyle/>
          <a:p>
            <a:r>
              <a:rPr lang="en-US" altLang="zh-CN" sz="3600" dirty="0" smtClean="0"/>
              <a:t>2.1 Network enhancement for services and verticals</a:t>
            </a:r>
            <a:br>
              <a:rPr lang="en-US" altLang="zh-CN" sz="3600" dirty="0" smtClean="0"/>
            </a:br>
            <a:r>
              <a:rPr lang="en-US" altLang="zh-CN" sz="3600" dirty="0" smtClean="0"/>
              <a:t>—XR and media enhancement</a:t>
            </a:r>
            <a:endParaRPr lang="zh-CN" altLang="en-US" sz="3600" dirty="0" smtClean="0"/>
          </a:p>
        </p:txBody>
      </p:sp>
      <p:sp>
        <p:nvSpPr>
          <p:cNvPr id="24579" name="内容占位符 2"/>
          <p:cNvSpPr>
            <a:spLocks noGrp="1"/>
          </p:cNvSpPr>
          <p:nvPr>
            <p:ph idx="1"/>
          </p:nvPr>
        </p:nvSpPr>
        <p:spPr>
          <a:xfrm>
            <a:off x="0" y="1825625"/>
            <a:ext cx="12192000" cy="4351338"/>
          </a:xfrm>
        </p:spPr>
        <p:txBody>
          <a:bodyPr/>
          <a:lstStyle/>
          <a:p>
            <a:pPr marL="0" indent="0">
              <a:buNone/>
            </a:pPr>
            <a:r>
              <a:rPr lang="en-GB" altLang="zh-CN" sz="2000" dirty="0" smtClean="0"/>
              <a:t>SA2 from system architecture aspects study to support AR/VR/XR, tactile/multi-modality and other </a:t>
            </a:r>
            <a:r>
              <a:rPr lang="en-US" altLang="zh-CN" sz="2000" dirty="0" smtClean="0"/>
              <a:t>High Data Rate Low Latency (HDRLL) services</a:t>
            </a:r>
            <a:endParaRPr lang="zh-CN" altLang="en-US" sz="3200" dirty="0" smtClean="0"/>
          </a:p>
        </p:txBody>
      </p:sp>
      <p:sp>
        <p:nvSpPr>
          <p:cNvPr id="116" name="矩形 115"/>
          <p:cNvSpPr/>
          <p:nvPr/>
        </p:nvSpPr>
        <p:spPr>
          <a:xfrm>
            <a:off x="4360242" y="2588511"/>
            <a:ext cx="3915812" cy="28807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28600" lvl="1" indent="-2286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GB" altLang="zh-CN" dirty="0" err="1" smtClean="0">
                <a:latin typeface="+mn-lt"/>
                <a:ea typeface="微软雅黑" panose="020B0503020204020204" pitchFamily="34" charset="-122"/>
              </a:rPr>
              <a:t>QoS</a:t>
            </a:r>
            <a:r>
              <a:rPr lang="en-GB" altLang="zh-CN" dirty="0" smtClean="0">
                <a:latin typeface="+mn-lt"/>
                <a:ea typeface="微软雅黑" panose="020B0503020204020204" pitchFamily="34" charset="-122"/>
              </a:rPr>
              <a:t> and policy Enhancements</a:t>
            </a:r>
            <a:endParaRPr lang="en-GB" altLang="zh-CN" dirty="0" smtClean="0">
              <a:latin typeface="+mn-lt"/>
              <a:ea typeface="微软雅黑" panose="020B0503020204020204" pitchFamily="34" charset="-122"/>
            </a:endParaRPr>
          </a:p>
          <a:p>
            <a:pPr marL="177800" lvl="1" indent="-1778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zh-CN" sz="1400" dirty="0" smtClean="0">
                <a:latin typeface="+mn-lt"/>
                <a:cs typeface="+mn-cs"/>
              </a:rPr>
              <a:t>Identify the traffic characteristics and improved network resources usage and </a:t>
            </a:r>
            <a:r>
              <a:rPr lang="en-GB" altLang="zh-CN" sz="1400" dirty="0" err="1" smtClean="0">
                <a:latin typeface="+mn-lt"/>
                <a:cs typeface="+mn-cs"/>
              </a:rPr>
              <a:t>QoE</a:t>
            </a:r>
            <a:r>
              <a:rPr lang="en-GB" altLang="zh-CN" sz="1400" dirty="0" smtClean="0">
                <a:latin typeface="+mn-lt"/>
                <a:cs typeface="+mn-cs"/>
              </a:rPr>
              <a:t>.</a:t>
            </a:r>
            <a:endParaRPr lang="en-GB" altLang="zh-CN" sz="1400" dirty="0" smtClean="0">
              <a:latin typeface="+mn-lt"/>
              <a:cs typeface="+mn-cs"/>
            </a:endParaRPr>
          </a:p>
          <a:p>
            <a:pPr marL="177800" lvl="1" indent="-1778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zh-CN" sz="1400" dirty="0" smtClean="0">
                <a:latin typeface="+mn-lt"/>
                <a:cs typeface="+mn-cs"/>
              </a:rPr>
              <a:t>Enhance </a:t>
            </a:r>
            <a:r>
              <a:rPr lang="en-GB" altLang="zh-CN" sz="1400" dirty="0" err="1" smtClean="0">
                <a:latin typeface="+mn-lt"/>
                <a:cs typeface="+mn-cs"/>
              </a:rPr>
              <a:t>QoS</a:t>
            </a:r>
            <a:r>
              <a:rPr lang="en-GB" altLang="zh-CN" sz="1400" dirty="0" smtClean="0">
                <a:latin typeface="+mn-lt"/>
                <a:cs typeface="+mn-cs"/>
              </a:rPr>
              <a:t> framework to take media units into account </a:t>
            </a:r>
            <a:endParaRPr lang="en-GB" altLang="zh-CN" sz="1400" dirty="0" smtClean="0">
              <a:latin typeface="+mn-lt"/>
              <a:cs typeface="+mn-cs"/>
            </a:endParaRPr>
          </a:p>
          <a:p>
            <a:pPr marL="177800" lvl="1" indent="-1778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zh-CN" sz="1400" dirty="0" smtClean="0">
                <a:latin typeface="+mn-lt"/>
                <a:cs typeface="+mn-cs"/>
              </a:rPr>
              <a:t>Support differentiated </a:t>
            </a:r>
            <a:r>
              <a:rPr lang="en-GB" altLang="zh-CN" sz="1400" dirty="0" err="1" smtClean="0">
                <a:latin typeface="+mn-lt"/>
                <a:cs typeface="+mn-cs"/>
              </a:rPr>
              <a:t>QoS</a:t>
            </a:r>
            <a:r>
              <a:rPr lang="en-GB" altLang="zh-CN" sz="1400" dirty="0" smtClean="0">
                <a:latin typeface="+mn-lt"/>
                <a:cs typeface="+mn-cs"/>
              </a:rPr>
              <a:t> handling considering different importance of media units</a:t>
            </a:r>
            <a:endParaRPr lang="en-GB" altLang="zh-CN" sz="1400" dirty="0" smtClean="0">
              <a:latin typeface="+mn-lt"/>
              <a:cs typeface="+mn-cs"/>
            </a:endParaRPr>
          </a:p>
          <a:p>
            <a:pPr marL="177800" lvl="1" indent="-1778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zh-CN" sz="1400" dirty="0" smtClean="0">
                <a:latin typeface="+mn-lt"/>
                <a:cs typeface="+mn-cs"/>
              </a:rPr>
              <a:t>Trade-off among throughput and latency, with reliability and device battery life</a:t>
            </a:r>
            <a:endParaRPr lang="en-GB" altLang="zh-CN" sz="1400" dirty="0" smtClean="0">
              <a:latin typeface="+mn-lt"/>
              <a:cs typeface="+mn-cs"/>
            </a:endParaRPr>
          </a:p>
          <a:p>
            <a:pPr marL="177800" lvl="1" indent="-1778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zh-CN" sz="1400" dirty="0" smtClean="0">
                <a:latin typeface="+mn-lt"/>
                <a:cs typeface="+mn-cs"/>
              </a:rPr>
              <a:t>Uplink-downlink transmission coordination to meet RTT </a:t>
            </a:r>
            <a:endParaRPr lang="en-GB" altLang="zh-CN" sz="1400" dirty="0" smtClean="0">
              <a:latin typeface="+mn-lt"/>
              <a:cs typeface="+mn-cs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6962363" y="6176963"/>
            <a:ext cx="4568702" cy="6810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3" name="组合 112"/>
          <p:cNvGrpSpPr/>
          <p:nvPr/>
        </p:nvGrpSpPr>
        <p:grpSpPr>
          <a:xfrm>
            <a:off x="7475087" y="4924468"/>
            <a:ext cx="4535432" cy="1415989"/>
            <a:chOff x="6532435" y="2980623"/>
            <a:chExt cx="5016245" cy="1415989"/>
          </a:xfrm>
        </p:grpSpPr>
        <p:cxnSp>
          <p:nvCxnSpPr>
            <p:cNvPr id="79" name="直接连接符 78"/>
            <p:cNvCxnSpPr/>
            <p:nvPr/>
          </p:nvCxnSpPr>
          <p:spPr>
            <a:xfrm>
              <a:off x="9779000" y="3784600"/>
              <a:ext cx="975360" cy="0"/>
            </a:xfrm>
            <a:prstGeom prst="line">
              <a:avLst/>
            </a:prstGeom>
            <a:ln w="127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1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5500" y="3368677"/>
              <a:ext cx="666784" cy="6954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9249878" y="4119613"/>
              <a:ext cx="8210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5G core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602352" y="4108384"/>
              <a:ext cx="8391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5G RAN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79"/>
            <p:cNvSpPr>
              <a:spLocks noEditPoints="1"/>
            </p:cNvSpPr>
            <p:nvPr/>
          </p:nvSpPr>
          <p:spPr bwMode="auto">
            <a:xfrm>
              <a:off x="10708813" y="3739359"/>
              <a:ext cx="839867" cy="206108"/>
            </a:xfrm>
            <a:custGeom>
              <a:avLst/>
              <a:gdLst>
                <a:gd name="T0" fmla="*/ 0 w 662"/>
                <a:gd name="T1" fmla="*/ 16 h 195"/>
                <a:gd name="T2" fmla="*/ 19 w 662"/>
                <a:gd name="T3" fmla="*/ 195 h 195"/>
                <a:gd name="T4" fmla="*/ 662 w 662"/>
                <a:gd name="T5" fmla="*/ 179 h 195"/>
                <a:gd name="T6" fmla="*/ 644 w 662"/>
                <a:gd name="T7" fmla="*/ 0 h 195"/>
                <a:gd name="T8" fmla="*/ 584 w 662"/>
                <a:gd name="T9" fmla="*/ 17 h 195"/>
                <a:gd name="T10" fmla="*/ 511 w 662"/>
                <a:gd name="T11" fmla="*/ 63 h 195"/>
                <a:gd name="T12" fmla="*/ 506 w 662"/>
                <a:gd name="T13" fmla="*/ 76 h 195"/>
                <a:gd name="T14" fmla="*/ 607 w 662"/>
                <a:gd name="T15" fmla="*/ 116 h 195"/>
                <a:gd name="T16" fmla="*/ 506 w 662"/>
                <a:gd name="T17" fmla="*/ 118 h 195"/>
                <a:gd name="T18" fmla="*/ 426 w 662"/>
                <a:gd name="T19" fmla="*/ 16 h 195"/>
                <a:gd name="T20" fmla="*/ 451 w 662"/>
                <a:gd name="T21" fmla="*/ 62 h 195"/>
                <a:gd name="T22" fmla="*/ 351 w 662"/>
                <a:gd name="T23" fmla="*/ 78 h 195"/>
                <a:gd name="T24" fmla="*/ 430 w 662"/>
                <a:gd name="T25" fmla="*/ 76 h 195"/>
                <a:gd name="T26" fmla="*/ 355 w 662"/>
                <a:gd name="T27" fmla="*/ 121 h 195"/>
                <a:gd name="T28" fmla="*/ 198 w 662"/>
                <a:gd name="T29" fmla="*/ 17 h 195"/>
                <a:gd name="T30" fmla="*/ 298 w 662"/>
                <a:gd name="T31" fmla="*/ 59 h 195"/>
                <a:gd name="T32" fmla="*/ 197 w 662"/>
                <a:gd name="T33" fmla="*/ 59 h 195"/>
                <a:gd name="T34" fmla="*/ 271 w 662"/>
                <a:gd name="T35" fmla="*/ 73 h 195"/>
                <a:gd name="T36" fmla="*/ 293 w 662"/>
                <a:gd name="T37" fmla="*/ 121 h 195"/>
                <a:gd name="T38" fmla="*/ 42 w 662"/>
                <a:gd name="T39" fmla="*/ 20 h 195"/>
                <a:gd name="T40" fmla="*/ 122 w 662"/>
                <a:gd name="T41" fmla="*/ 20 h 195"/>
                <a:gd name="T42" fmla="*/ 43 w 662"/>
                <a:gd name="T43" fmla="*/ 62 h 195"/>
                <a:gd name="T44" fmla="*/ 46 w 662"/>
                <a:gd name="T45" fmla="*/ 73 h 195"/>
                <a:gd name="T46" fmla="*/ 143 w 662"/>
                <a:gd name="T47" fmla="*/ 118 h 195"/>
                <a:gd name="T48" fmla="*/ 42 w 662"/>
                <a:gd name="T49" fmla="*/ 78 h 195"/>
                <a:gd name="T50" fmla="*/ 42 w 662"/>
                <a:gd name="T51" fmla="*/ 136 h 195"/>
                <a:gd name="T52" fmla="*/ 122 w 662"/>
                <a:gd name="T53" fmla="*/ 136 h 195"/>
                <a:gd name="T54" fmla="*/ 165 w 662"/>
                <a:gd name="T55" fmla="*/ 172 h 195"/>
                <a:gd name="T56" fmla="*/ 135 w 662"/>
                <a:gd name="T57" fmla="*/ 137 h 195"/>
                <a:gd name="T58" fmla="*/ 165 w 662"/>
                <a:gd name="T59" fmla="*/ 114 h 195"/>
                <a:gd name="T60" fmla="*/ 135 w 662"/>
                <a:gd name="T61" fmla="*/ 79 h 195"/>
                <a:gd name="T62" fmla="*/ 165 w 662"/>
                <a:gd name="T63" fmla="*/ 56 h 195"/>
                <a:gd name="T64" fmla="*/ 135 w 662"/>
                <a:gd name="T65" fmla="*/ 21 h 195"/>
                <a:gd name="T66" fmla="*/ 202 w 662"/>
                <a:gd name="T67" fmla="*/ 178 h 195"/>
                <a:gd name="T68" fmla="*/ 198 w 662"/>
                <a:gd name="T69" fmla="*/ 132 h 195"/>
                <a:gd name="T70" fmla="*/ 298 w 662"/>
                <a:gd name="T71" fmla="*/ 174 h 195"/>
                <a:gd name="T72" fmla="*/ 318 w 662"/>
                <a:gd name="T73" fmla="*/ 173 h 195"/>
                <a:gd name="T74" fmla="*/ 318 w 662"/>
                <a:gd name="T75" fmla="*/ 136 h 195"/>
                <a:gd name="T76" fmla="*/ 318 w 662"/>
                <a:gd name="T77" fmla="*/ 115 h 195"/>
                <a:gd name="T78" fmla="*/ 318 w 662"/>
                <a:gd name="T79" fmla="*/ 78 h 195"/>
                <a:gd name="T80" fmla="*/ 318 w 662"/>
                <a:gd name="T81" fmla="*/ 58 h 195"/>
                <a:gd name="T82" fmla="*/ 318 w 662"/>
                <a:gd name="T83" fmla="*/ 21 h 195"/>
                <a:gd name="T84" fmla="*/ 353 w 662"/>
                <a:gd name="T85" fmla="*/ 176 h 195"/>
                <a:gd name="T86" fmla="*/ 426 w 662"/>
                <a:gd name="T87" fmla="*/ 131 h 195"/>
                <a:gd name="T88" fmla="*/ 451 w 662"/>
                <a:gd name="T89" fmla="*/ 176 h 195"/>
                <a:gd name="T90" fmla="*/ 464 w 662"/>
                <a:gd name="T91" fmla="*/ 173 h 195"/>
                <a:gd name="T92" fmla="*/ 474 w 662"/>
                <a:gd name="T93" fmla="*/ 137 h 195"/>
                <a:gd name="T94" fmla="*/ 464 w 662"/>
                <a:gd name="T95" fmla="*/ 115 h 195"/>
                <a:gd name="T96" fmla="*/ 474 w 662"/>
                <a:gd name="T97" fmla="*/ 79 h 195"/>
                <a:gd name="T98" fmla="*/ 464 w 662"/>
                <a:gd name="T99" fmla="*/ 58 h 195"/>
                <a:gd name="T100" fmla="*/ 474 w 662"/>
                <a:gd name="T101" fmla="*/ 21 h 195"/>
                <a:gd name="T102" fmla="*/ 506 w 662"/>
                <a:gd name="T103" fmla="*/ 174 h 195"/>
                <a:gd name="T104" fmla="*/ 584 w 662"/>
                <a:gd name="T105" fmla="*/ 132 h 195"/>
                <a:gd name="T106" fmla="*/ 602 w 662"/>
                <a:gd name="T107" fmla="*/ 178 h 195"/>
                <a:gd name="T108" fmla="*/ 599 w 662"/>
                <a:gd name="T109" fmla="*/ 137 h 195"/>
                <a:gd name="T110" fmla="*/ 629 w 662"/>
                <a:gd name="T111" fmla="*/ 172 h 195"/>
                <a:gd name="T112" fmla="*/ 599 w 662"/>
                <a:gd name="T113" fmla="*/ 79 h 195"/>
                <a:gd name="T114" fmla="*/ 629 w 662"/>
                <a:gd name="T115" fmla="*/ 114 h 195"/>
                <a:gd name="T116" fmla="*/ 599 w 662"/>
                <a:gd name="T117" fmla="*/ 23 h 195"/>
                <a:gd name="T118" fmla="*/ 629 w 662"/>
                <a:gd name="T119" fmla="*/ 5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62" h="195">
                  <a:moveTo>
                    <a:pt x="644" y="0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13" y="1"/>
                  </a:lnTo>
                  <a:lnTo>
                    <a:pt x="6" y="4"/>
                  </a:lnTo>
                  <a:lnTo>
                    <a:pt x="2" y="10"/>
                  </a:lnTo>
                  <a:lnTo>
                    <a:pt x="1" y="12"/>
                  </a:lnTo>
                  <a:lnTo>
                    <a:pt x="0" y="16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" y="181"/>
                  </a:lnTo>
                  <a:lnTo>
                    <a:pt x="2" y="184"/>
                  </a:lnTo>
                  <a:lnTo>
                    <a:pt x="6" y="190"/>
                  </a:lnTo>
                  <a:lnTo>
                    <a:pt x="13" y="193"/>
                  </a:lnTo>
                  <a:lnTo>
                    <a:pt x="16" y="195"/>
                  </a:lnTo>
                  <a:lnTo>
                    <a:pt x="19" y="195"/>
                  </a:lnTo>
                  <a:lnTo>
                    <a:pt x="644" y="195"/>
                  </a:lnTo>
                  <a:lnTo>
                    <a:pt x="644" y="195"/>
                  </a:lnTo>
                  <a:lnTo>
                    <a:pt x="647" y="195"/>
                  </a:lnTo>
                  <a:lnTo>
                    <a:pt x="651" y="193"/>
                  </a:lnTo>
                  <a:lnTo>
                    <a:pt x="658" y="190"/>
                  </a:lnTo>
                  <a:lnTo>
                    <a:pt x="661" y="184"/>
                  </a:lnTo>
                  <a:lnTo>
                    <a:pt x="662" y="181"/>
                  </a:lnTo>
                  <a:lnTo>
                    <a:pt x="662" y="179"/>
                  </a:lnTo>
                  <a:lnTo>
                    <a:pt x="662" y="16"/>
                  </a:lnTo>
                  <a:lnTo>
                    <a:pt x="662" y="16"/>
                  </a:lnTo>
                  <a:lnTo>
                    <a:pt x="662" y="12"/>
                  </a:lnTo>
                  <a:lnTo>
                    <a:pt x="661" y="10"/>
                  </a:lnTo>
                  <a:lnTo>
                    <a:pt x="658" y="4"/>
                  </a:lnTo>
                  <a:lnTo>
                    <a:pt x="651" y="1"/>
                  </a:lnTo>
                  <a:lnTo>
                    <a:pt x="644" y="0"/>
                  </a:lnTo>
                  <a:lnTo>
                    <a:pt x="644" y="0"/>
                  </a:lnTo>
                  <a:close/>
                  <a:moveTo>
                    <a:pt x="506" y="20"/>
                  </a:moveTo>
                  <a:lnTo>
                    <a:pt x="506" y="20"/>
                  </a:lnTo>
                  <a:lnTo>
                    <a:pt x="506" y="18"/>
                  </a:lnTo>
                  <a:lnTo>
                    <a:pt x="507" y="17"/>
                  </a:lnTo>
                  <a:lnTo>
                    <a:pt x="511" y="16"/>
                  </a:lnTo>
                  <a:lnTo>
                    <a:pt x="581" y="16"/>
                  </a:lnTo>
                  <a:lnTo>
                    <a:pt x="581" y="16"/>
                  </a:lnTo>
                  <a:lnTo>
                    <a:pt x="584" y="17"/>
                  </a:lnTo>
                  <a:lnTo>
                    <a:pt x="585" y="18"/>
                  </a:lnTo>
                  <a:lnTo>
                    <a:pt x="586" y="20"/>
                  </a:lnTo>
                  <a:lnTo>
                    <a:pt x="607" y="59"/>
                  </a:lnTo>
                  <a:lnTo>
                    <a:pt x="607" y="59"/>
                  </a:lnTo>
                  <a:lnTo>
                    <a:pt x="607" y="60"/>
                  </a:lnTo>
                  <a:lnTo>
                    <a:pt x="606" y="62"/>
                  </a:lnTo>
                  <a:lnTo>
                    <a:pt x="602" y="63"/>
                  </a:lnTo>
                  <a:lnTo>
                    <a:pt x="511" y="63"/>
                  </a:lnTo>
                  <a:lnTo>
                    <a:pt x="511" y="63"/>
                  </a:lnTo>
                  <a:lnTo>
                    <a:pt x="507" y="62"/>
                  </a:lnTo>
                  <a:lnTo>
                    <a:pt x="506" y="60"/>
                  </a:lnTo>
                  <a:lnTo>
                    <a:pt x="506" y="59"/>
                  </a:lnTo>
                  <a:lnTo>
                    <a:pt x="506" y="20"/>
                  </a:lnTo>
                  <a:close/>
                  <a:moveTo>
                    <a:pt x="506" y="78"/>
                  </a:moveTo>
                  <a:lnTo>
                    <a:pt x="506" y="78"/>
                  </a:lnTo>
                  <a:lnTo>
                    <a:pt x="506" y="76"/>
                  </a:lnTo>
                  <a:lnTo>
                    <a:pt x="507" y="75"/>
                  </a:lnTo>
                  <a:lnTo>
                    <a:pt x="511" y="73"/>
                  </a:lnTo>
                  <a:lnTo>
                    <a:pt x="581" y="73"/>
                  </a:lnTo>
                  <a:lnTo>
                    <a:pt x="581" y="73"/>
                  </a:lnTo>
                  <a:lnTo>
                    <a:pt x="584" y="75"/>
                  </a:lnTo>
                  <a:lnTo>
                    <a:pt x="585" y="76"/>
                  </a:lnTo>
                  <a:lnTo>
                    <a:pt x="586" y="78"/>
                  </a:lnTo>
                  <a:lnTo>
                    <a:pt x="607" y="116"/>
                  </a:lnTo>
                  <a:lnTo>
                    <a:pt x="607" y="116"/>
                  </a:lnTo>
                  <a:lnTo>
                    <a:pt x="607" y="118"/>
                  </a:lnTo>
                  <a:lnTo>
                    <a:pt x="606" y="119"/>
                  </a:lnTo>
                  <a:lnTo>
                    <a:pt x="602" y="121"/>
                  </a:lnTo>
                  <a:lnTo>
                    <a:pt x="511" y="121"/>
                  </a:lnTo>
                  <a:lnTo>
                    <a:pt x="511" y="121"/>
                  </a:lnTo>
                  <a:lnTo>
                    <a:pt x="507" y="119"/>
                  </a:lnTo>
                  <a:lnTo>
                    <a:pt x="506" y="118"/>
                  </a:lnTo>
                  <a:lnTo>
                    <a:pt x="506" y="116"/>
                  </a:lnTo>
                  <a:lnTo>
                    <a:pt x="506" y="78"/>
                  </a:lnTo>
                  <a:close/>
                  <a:moveTo>
                    <a:pt x="351" y="20"/>
                  </a:moveTo>
                  <a:lnTo>
                    <a:pt x="351" y="20"/>
                  </a:lnTo>
                  <a:lnTo>
                    <a:pt x="352" y="18"/>
                  </a:lnTo>
                  <a:lnTo>
                    <a:pt x="353" y="17"/>
                  </a:lnTo>
                  <a:lnTo>
                    <a:pt x="355" y="16"/>
                  </a:lnTo>
                  <a:lnTo>
                    <a:pt x="426" y="16"/>
                  </a:lnTo>
                  <a:lnTo>
                    <a:pt x="426" y="16"/>
                  </a:lnTo>
                  <a:lnTo>
                    <a:pt x="429" y="17"/>
                  </a:lnTo>
                  <a:lnTo>
                    <a:pt x="430" y="18"/>
                  </a:lnTo>
                  <a:lnTo>
                    <a:pt x="431" y="20"/>
                  </a:lnTo>
                  <a:lnTo>
                    <a:pt x="452" y="59"/>
                  </a:lnTo>
                  <a:lnTo>
                    <a:pt x="452" y="59"/>
                  </a:lnTo>
                  <a:lnTo>
                    <a:pt x="452" y="60"/>
                  </a:lnTo>
                  <a:lnTo>
                    <a:pt x="451" y="62"/>
                  </a:lnTo>
                  <a:lnTo>
                    <a:pt x="447" y="63"/>
                  </a:lnTo>
                  <a:lnTo>
                    <a:pt x="355" y="63"/>
                  </a:lnTo>
                  <a:lnTo>
                    <a:pt x="355" y="63"/>
                  </a:lnTo>
                  <a:lnTo>
                    <a:pt x="353" y="62"/>
                  </a:lnTo>
                  <a:lnTo>
                    <a:pt x="352" y="60"/>
                  </a:lnTo>
                  <a:lnTo>
                    <a:pt x="351" y="59"/>
                  </a:lnTo>
                  <a:lnTo>
                    <a:pt x="351" y="20"/>
                  </a:lnTo>
                  <a:close/>
                  <a:moveTo>
                    <a:pt x="351" y="78"/>
                  </a:moveTo>
                  <a:lnTo>
                    <a:pt x="351" y="78"/>
                  </a:lnTo>
                  <a:lnTo>
                    <a:pt x="352" y="76"/>
                  </a:lnTo>
                  <a:lnTo>
                    <a:pt x="353" y="75"/>
                  </a:lnTo>
                  <a:lnTo>
                    <a:pt x="355" y="73"/>
                  </a:lnTo>
                  <a:lnTo>
                    <a:pt x="426" y="73"/>
                  </a:lnTo>
                  <a:lnTo>
                    <a:pt x="426" y="73"/>
                  </a:lnTo>
                  <a:lnTo>
                    <a:pt x="429" y="75"/>
                  </a:lnTo>
                  <a:lnTo>
                    <a:pt x="430" y="76"/>
                  </a:lnTo>
                  <a:lnTo>
                    <a:pt x="431" y="78"/>
                  </a:lnTo>
                  <a:lnTo>
                    <a:pt x="452" y="116"/>
                  </a:lnTo>
                  <a:lnTo>
                    <a:pt x="452" y="116"/>
                  </a:lnTo>
                  <a:lnTo>
                    <a:pt x="452" y="118"/>
                  </a:lnTo>
                  <a:lnTo>
                    <a:pt x="451" y="119"/>
                  </a:lnTo>
                  <a:lnTo>
                    <a:pt x="447" y="121"/>
                  </a:lnTo>
                  <a:lnTo>
                    <a:pt x="355" y="121"/>
                  </a:lnTo>
                  <a:lnTo>
                    <a:pt x="355" y="121"/>
                  </a:lnTo>
                  <a:lnTo>
                    <a:pt x="353" y="119"/>
                  </a:lnTo>
                  <a:lnTo>
                    <a:pt x="352" y="118"/>
                  </a:lnTo>
                  <a:lnTo>
                    <a:pt x="351" y="116"/>
                  </a:lnTo>
                  <a:lnTo>
                    <a:pt x="351" y="78"/>
                  </a:lnTo>
                  <a:close/>
                  <a:moveTo>
                    <a:pt x="197" y="20"/>
                  </a:moveTo>
                  <a:lnTo>
                    <a:pt x="197" y="20"/>
                  </a:lnTo>
                  <a:lnTo>
                    <a:pt x="197" y="18"/>
                  </a:lnTo>
                  <a:lnTo>
                    <a:pt x="198" y="17"/>
                  </a:lnTo>
                  <a:lnTo>
                    <a:pt x="202" y="16"/>
                  </a:lnTo>
                  <a:lnTo>
                    <a:pt x="271" y="16"/>
                  </a:lnTo>
                  <a:lnTo>
                    <a:pt x="271" y="16"/>
                  </a:lnTo>
                  <a:lnTo>
                    <a:pt x="275" y="17"/>
                  </a:lnTo>
                  <a:lnTo>
                    <a:pt x="276" y="18"/>
                  </a:lnTo>
                  <a:lnTo>
                    <a:pt x="276" y="20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7" y="60"/>
                  </a:lnTo>
                  <a:lnTo>
                    <a:pt x="297" y="62"/>
                  </a:lnTo>
                  <a:lnTo>
                    <a:pt x="293" y="63"/>
                  </a:lnTo>
                  <a:lnTo>
                    <a:pt x="202" y="63"/>
                  </a:lnTo>
                  <a:lnTo>
                    <a:pt x="202" y="63"/>
                  </a:lnTo>
                  <a:lnTo>
                    <a:pt x="198" y="62"/>
                  </a:lnTo>
                  <a:lnTo>
                    <a:pt x="197" y="60"/>
                  </a:lnTo>
                  <a:lnTo>
                    <a:pt x="197" y="59"/>
                  </a:lnTo>
                  <a:lnTo>
                    <a:pt x="197" y="20"/>
                  </a:lnTo>
                  <a:close/>
                  <a:moveTo>
                    <a:pt x="197" y="78"/>
                  </a:moveTo>
                  <a:lnTo>
                    <a:pt x="197" y="78"/>
                  </a:lnTo>
                  <a:lnTo>
                    <a:pt x="197" y="76"/>
                  </a:lnTo>
                  <a:lnTo>
                    <a:pt x="198" y="75"/>
                  </a:lnTo>
                  <a:lnTo>
                    <a:pt x="202" y="73"/>
                  </a:lnTo>
                  <a:lnTo>
                    <a:pt x="271" y="73"/>
                  </a:lnTo>
                  <a:lnTo>
                    <a:pt x="271" y="73"/>
                  </a:lnTo>
                  <a:lnTo>
                    <a:pt x="275" y="75"/>
                  </a:lnTo>
                  <a:lnTo>
                    <a:pt x="276" y="76"/>
                  </a:lnTo>
                  <a:lnTo>
                    <a:pt x="276" y="78"/>
                  </a:lnTo>
                  <a:lnTo>
                    <a:pt x="298" y="116"/>
                  </a:lnTo>
                  <a:lnTo>
                    <a:pt x="298" y="116"/>
                  </a:lnTo>
                  <a:lnTo>
                    <a:pt x="297" y="118"/>
                  </a:lnTo>
                  <a:lnTo>
                    <a:pt x="297" y="119"/>
                  </a:lnTo>
                  <a:lnTo>
                    <a:pt x="293" y="121"/>
                  </a:lnTo>
                  <a:lnTo>
                    <a:pt x="202" y="121"/>
                  </a:lnTo>
                  <a:lnTo>
                    <a:pt x="202" y="121"/>
                  </a:lnTo>
                  <a:lnTo>
                    <a:pt x="198" y="119"/>
                  </a:lnTo>
                  <a:lnTo>
                    <a:pt x="197" y="118"/>
                  </a:lnTo>
                  <a:lnTo>
                    <a:pt x="197" y="116"/>
                  </a:lnTo>
                  <a:lnTo>
                    <a:pt x="197" y="78"/>
                  </a:lnTo>
                  <a:close/>
                  <a:moveTo>
                    <a:pt x="42" y="20"/>
                  </a:moveTo>
                  <a:lnTo>
                    <a:pt x="42" y="20"/>
                  </a:lnTo>
                  <a:lnTo>
                    <a:pt x="42" y="18"/>
                  </a:lnTo>
                  <a:lnTo>
                    <a:pt x="43" y="17"/>
                  </a:lnTo>
                  <a:lnTo>
                    <a:pt x="46" y="16"/>
                  </a:lnTo>
                  <a:lnTo>
                    <a:pt x="117" y="16"/>
                  </a:lnTo>
                  <a:lnTo>
                    <a:pt x="117" y="16"/>
                  </a:lnTo>
                  <a:lnTo>
                    <a:pt x="120" y="17"/>
                  </a:lnTo>
                  <a:lnTo>
                    <a:pt x="121" y="18"/>
                  </a:lnTo>
                  <a:lnTo>
                    <a:pt x="122" y="20"/>
                  </a:lnTo>
                  <a:lnTo>
                    <a:pt x="143" y="59"/>
                  </a:lnTo>
                  <a:lnTo>
                    <a:pt x="143" y="59"/>
                  </a:lnTo>
                  <a:lnTo>
                    <a:pt x="143" y="60"/>
                  </a:lnTo>
                  <a:lnTo>
                    <a:pt x="142" y="62"/>
                  </a:lnTo>
                  <a:lnTo>
                    <a:pt x="138" y="63"/>
                  </a:lnTo>
                  <a:lnTo>
                    <a:pt x="46" y="63"/>
                  </a:lnTo>
                  <a:lnTo>
                    <a:pt x="46" y="63"/>
                  </a:lnTo>
                  <a:lnTo>
                    <a:pt x="43" y="62"/>
                  </a:lnTo>
                  <a:lnTo>
                    <a:pt x="42" y="60"/>
                  </a:lnTo>
                  <a:lnTo>
                    <a:pt x="42" y="59"/>
                  </a:lnTo>
                  <a:lnTo>
                    <a:pt x="42" y="20"/>
                  </a:lnTo>
                  <a:close/>
                  <a:moveTo>
                    <a:pt x="42" y="78"/>
                  </a:moveTo>
                  <a:lnTo>
                    <a:pt x="42" y="78"/>
                  </a:lnTo>
                  <a:lnTo>
                    <a:pt x="42" y="76"/>
                  </a:lnTo>
                  <a:lnTo>
                    <a:pt x="43" y="75"/>
                  </a:lnTo>
                  <a:lnTo>
                    <a:pt x="46" y="73"/>
                  </a:lnTo>
                  <a:lnTo>
                    <a:pt x="117" y="73"/>
                  </a:lnTo>
                  <a:lnTo>
                    <a:pt x="117" y="73"/>
                  </a:lnTo>
                  <a:lnTo>
                    <a:pt x="120" y="75"/>
                  </a:lnTo>
                  <a:lnTo>
                    <a:pt x="121" y="76"/>
                  </a:lnTo>
                  <a:lnTo>
                    <a:pt x="122" y="78"/>
                  </a:lnTo>
                  <a:lnTo>
                    <a:pt x="143" y="116"/>
                  </a:lnTo>
                  <a:lnTo>
                    <a:pt x="143" y="116"/>
                  </a:lnTo>
                  <a:lnTo>
                    <a:pt x="143" y="118"/>
                  </a:lnTo>
                  <a:lnTo>
                    <a:pt x="142" y="119"/>
                  </a:lnTo>
                  <a:lnTo>
                    <a:pt x="138" y="121"/>
                  </a:lnTo>
                  <a:lnTo>
                    <a:pt x="46" y="121"/>
                  </a:lnTo>
                  <a:lnTo>
                    <a:pt x="46" y="121"/>
                  </a:lnTo>
                  <a:lnTo>
                    <a:pt x="43" y="119"/>
                  </a:lnTo>
                  <a:lnTo>
                    <a:pt x="42" y="118"/>
                  </a:lnTo>
                  <a:lnTo>
                    <a:pt x="42" y="116"/>
                  </a:lnTo>
                  <a:lnTo>
                    <a:pt x="42" y="78"/>
                  </a:lnTo>
                  <a:close/>
                  <a:moveTo>
                    <a:pt x="138" y="178"/>
                  </a:moveTo>
                  <a:lnTo>
                    <a:pt x="46" y="178"/>
                  </a:lnTo>
                  <a:lnTo>
                    <a:pt x="46" y="178"/>
                  </a:lnTo>
                  <a:lnTo>
                    <a:pt x="43" y="176"/>
                  </a:lnTo>
                  <a:lnTo>
                    <a:pt x="42" y="175"/>
                  </a:lnTo>
                  <a:lnTo>
                    <a:pt x="42" y="174"/>
                  </a:lnTo>
                  <a:lnTo>
                    <a:pt x="42" y="136"/>
                  </a:lnTo>
                  <a:lnTo>
                    <a:pt x="42" y="136"/>
                  </a:lnTo>
                  <a:lnTo>
                    <a:pt x="42" y="133"/>
                  </a:lnTo>
                  <a:lnTo>
                    <a:pt x="43" y="132"/>
                  </a:lnTo>
                  <a:lnTo>
                    <a:pt x="46" y="131"/>
                  </a:lnTo>
                  <a:lnTo>
                    <a:pt x="117" y="131"/>
                  </a:lnTo>
                  <a:lnTo>
                    <a:pt x="117" y="131"/>
                  </a:lnTo>
                  <a:lnTo>
                    <a:pt x="120" y="132"/>
                  </a:lnTo>
                  <a:lnTo>
                    <a:pt x="121" y="133"/>
                  </a:lnTo>
                  <a:lnTo>
                    <a:pt x="122" y="136"/>
                  </a:lnTo>
                  <a:lnTo>
                    <a:pt x="143" y="174"/>
                  </a:lnTo>
                  <a:lnTo>
                    <a:pt x="143" y="174"/>
                  </a:lnTo>
                  <a:lnTo>
                    <a:pt x="143" y="175"/>
                  </a:lnTo>
                  <a:lnTo>
                    <a:pt x="142" y="176"/>
                  </a:lnTo>
                  <a:lnTo>
                    <a:pt x="138" y="178"/>
                  </a:lnTo>
                  <a:lnTo>
                    <a:pt x="138" y="178"/>
                  </a:lnTo>
                  <a:close/>
                  <a:moveTo>
                    <a:pt x="165" y="172"/>
                  </a:moveTo>
                  <a:lnTo>
                    <a:pt x="165" y="172"/>
                  </a:lnTo>
                  <a:lnTo>
                    <a:pt x="165" y="172"/>
                  </a:lnTo>
                  <a:lnTo>
                    <a:pt x="164" y="173"/>
                  </a:lnTo>
                  <a:lnTo>
                    <a:pt x="154" y="173"/>
                  </a:lnTo>
                  <a:lnTo>
                    <a:pt x="154" y="173"/>
                  </a:lnTo>
                  <a:lnTo>
                    <a:pt x="153" y="172"/>
                  </a:lnTo>
                  <a:lnTo>
                    <a:pt x="135" y="137"/>
                  </a:lnTo>
                  <a:lnTo>
                    <a:pt x="135" y="137"/>
                  </a:lnTo>
                  <a:lnTo>
                    <a:pt x="135" y="137"/>
                  </a:lnTo>
                  <a:lnTo>
                    <a:pt x="136" y="136"/>
                  </a:lnTo>
                  <a:lnTo>
                    <a:pt x="164" y="136"/>
                  </a:lnTo>
                  <a:lnTo>
                    <a:pt x="164" y="136"/>
                  </a:lnTo>
                  <a:lnTo>
                    <a:pt x="165" y="137"/>
                  </a:lnTo>
                  <a:lnTo>
                    <a:pt x="165" y="138"/>
                  </a:lnTo>
                  <a:lnTo>
                    <a:pt x="165" y="172"/>
                  </a:lnTo>
                  <a:close/>
                  <a:moveTo>
                    <a:pt x="165" y="114"/>
                  </a:moveTo>
                  <a:lnTo>
                    <a:pt x="165" y="114"/>
                  </a:lnTo>
                  <a:lnTo>
                    <a:pt x="165" y="114"/>
                  </a:lnTo>
                  <a:lnTo>
                    <a:pt x="164" y="115"/>
                  </a:lnTo>
                  <a:lnTo>
                    <a:pt x="154" y="115"/>
                  </a:lnTo>
                  <a:lnTo>
                    <a:pt x="154" y="115"/>
                  </a:lnTo>
                  <a:lnTo>
                    <a:pt x="153" y="114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6" y="78"/>
                  </a:lnTo>
                  <a:lnTo>
                    <a:pt x="164" y="78"/>
                  </a:lnTo>
                  <a:lnTo>
                    <a:pt x="164" y="78"/>
                  </a:lnTo>
                  <a:lnTo>
                    <a:pt x="165" y="79"/>
                  </a:lnTo>
                  <a:lnTo>
                    <a:pt x="165" y="80"/>
                  </a:lnTo>
                  <a:lnTo>
                    <a:pt x="165" y="114"/>
                  </a:lnTo>
                  <a:close/>
                  <a:moveTo>
                    <a:pt x="165" y="56"/>
                  </a:moveTo>
                  <a:lnTo>
                    <a:pt x="165" y="56"/>
                  </a:lnTo>
                  <a:lnTo>
                    <a:pt x="165" y="56"/>
                  </a:lnTo>
                  <a:lnTo>
                    <a:pt x="164" y="58"/>
                  </a:lnTo>
                  <a:lnTo>
                    <a:pt x="154" y="58"/>
                  </a:lnTo>
                  <a:lnTo>
                    <a:pt x="154" y="58"/>
                  </a:lnTo>
                  <a:lnTo>
                    <a:pt x="153" y="56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1"/>
                  </a:lnTo>
                  <a:lnTo>
                    <a:pt x="136" y="21"/>
                  </a:lnTo>
                  <a:lnTo>
                    <a:pt x="164" y="21"/>
                  </a:lnTo>
                  <a:lnTo>
                    <a:pt x="164" y="21"/>
                  </a:lnTo>
                  <a:lnTo>
                    <a:pt x="165" y="21"/>
                  </a:lnTo>
                  <a:lnTo>
                    <a:pt x="165" y="23"/>
                  </a:lnTo>
                  <a:lnTo>
                    <a:pt x="165" y="56"/>
                  </a:lnTo>
                  <a:close/>
                  <a:moveTo>
                    <a:pt x="293" y="178"/>
                  </a:moveTo>
                  <a:lnTo>
                    <a:pt x="202" y="178"/>
                  </a:lnTo>
                  <a:lnTo>
                    <a:pt x="202" y="178"/>
                  </a:lnTo>
                  <a:lnTo>
                    <a:pt x="198" y="176"/>
                  </a:lnTo>
                  <a:lnTo>
                    <a:pt x="197" y="175"/>
                  </a:lnTo>
                  <a:lnTo>
                    <a:pt x="197" y="174"/>
                  </a:lnTo>
                  <a:lnTo>
                    <a:pt x="197" y="136"/>
                  </a:lnTo>
                  <a:lnTo>
                    <a:pt x="197" y="136"/>
                  </a:lnTo>
                  <a:lnTo>
                    <a:pt x="197" y="133"/>
                  </a:lnTo>
                  <a:lnTo>
                    <a:pt x="198" y="132"/>
                  </a:lnTo>
                  <a:lnTo>
                    <a:pt x="202" y="131"/>
                  </a:lnTo>
                  <a:lnTo>
                    <a:pt x="271" y="131"/>
                  </a:lnTo>
                  <a:lnTo>
                    <a:pt x="271" y="131"/>
                  </a:lnTo>
                  <a:lnTo>
                    <a:pt x="275" y="132"/>
                  </a:lnTo>
                  <a:lnTo>
                    <a:pt x="276" y="133"/>
                  </a:lnTo>
                  <a:lnTo>
                    <a:pt x="276" y="136"/>
                  </a:lnTo>
                  <a:lnTo>
                    <a:pt x="298" y="174"/>
                  </a:lnTo>
                  <a:lnTo>
                    <a:pt x="298" y="174"/>
                  </a:lnTo>
                  <a:lnTo>
                    <a:pt x="297" y="175"/>
                  </a:lnTo>
                  <a:lnTo>
                    <a:pt x="297" y="176"/>
                  </a:lnTo>
                  <a:lnTo>
                    <a:pt x="293" y="178"/>
                  </a:lnTo>
                  <a:lnTo>
                    <a:pt x="293" y="178"/>
                  </a:lnTo>
                  <a:close/>
                  <a:moveTo>
                    <a:pt x="320" y="172"/>
                  </a:moveTo>
                  <a:lnTo>
                    <a:pt x="320" y="172"/>
                  </a:lnTo>
                  <a:lnTo>
                    <a:pt x="319" y="172"/>
                  </a:lnTo>
                  <a:lnTo>
                    <a:pt x="318" y="173"/>
                  </a:lnTo>
                  <a:lnTo>
                    <a:pt x="309" y="173"/>
                  </a:lnTo>
                  <a:lnTo>
                    <a:pt x="309" y="173"/>
                  </a:lnTo>
                  <a:lnTo>
                    <a:pt x="307" y="172"/>
                  </a:lnTo>
                  <a:lnTo>
                    <a:pt x="290" y="137"/>
                  </a:lnTo>
                  <a:lnTo>
                    <a:pt x="290" y="137"/>
                  </a:lnTo>
                  <a:lnTo>
                    <a:pt x="290" y="137"/>
                  </a:lnTo>
                  <a:lnTo>
                    <a:pt x="290" y="136"/>
                  </a:lnTo>
                  <a:lnTo>
                    <a:pt x="318" y="136"/>
                  </a:lnTo>
                  <a:lnTo>
                    <a:pt x="318" y="136"/>
                  </a:lnTo>
                  <a:lnTo>
                    <a:pt x="319" y="137"/>
                  </a:lnTo>
                  <a:lnTo>
                    <a:pt x="320" y="138"/>
                  </a:lnTo>
                  <a:lnTo>
                    <a:pt x="320" y="172"/>
                  </a:lnTo>
                  <a:close/>
                  <a:moveTo>
                    <a:pt x="320" y="114"/>
                  </a:moveTo>
                  <a:lnTo>
                    <a:pt x="320" y="114"/>
                  </a:lnTo>
                  <a:lnTo>
                    <a:pt x="319" y="114"/>
                  </a:lnTo>
                  <a:lnTo>
                    <a:pt x="318" y="115"/>
                  </a:lnTo>
                  <a:lnTo>
                    <a:pt x="309" y="115"/>
                  </a:lnTo>
                  <a:lnTo>
                    <a:pt x="309" y="115"/>
                  </a:lnTo>
                  <a:lnTo>
                    <a:pt x="307" y="114"/>
                  </a:lnTo>
                  <a:lnTo>
                    <a:pt x="290" y="79"/>
                  </a:lnTo>
                  <a:lnTo>
                    <a:pt x="290" y="79"/>
                  </a:lnTo>
                  <a:lnTo>
                    <a:pt x="290" y="79"/>
                  </a:lnTo>
                  <a:lnTo>
                    <a:pt x="290" y="78"/>
                  </a:lnTo>
                  <a:lnTo>
                    <a:pt x="318" y="78"/>
                  </a:lnTo>
                  <a:lnTo>
                    <a:pt x="318" y="78"/>
                  </a:lnTo>
                  <a:lnTo>
                    <a:pt x="319" y="79"/>
                  </a:lnTo>
                  <a:lnTo>
                    <a:pt x="320" y="80"/>
                  </a:lnTo>
                  <a:lnTo>
                    <a:pt x="320" y="114"/>
                  </a:lnTo>
                  <a:close/>
                  <a:moveTo>
                    <a:pt x="320" y="56"/>
                  </a:moveTo>
                  <a:lnTo>
                    <a:pt x="320" y="56"/>
                  </a:lnTo>
                  <a:lnTo>
                    <a:pt x="319" y="56"/>
                  </a:lnTo>
                  <a:lnTo>
                    <a:pt x="318" y="58"/>
                  </a:lnTo>
                  <a:lnTo>
                    <a:pt x="309" y="58"/>
                  </a:lnTo>
                  <a:lnTo>
                    <a:pt x="309" y="58"/>
                  </a:lnTo>
                  <a:lnTo>
                    <a:pt x="307" y="56"/>
                  </a:lnTo>
                  <a:lnTo>
                    <a:pt x="290" y="23"/>
                  </a:lnTo>
                  <a:lnTo>
                    <a:pt x="290" y="23"/>
                  </a:lnTo>
                  <a:lnTo>
                    <a:pt x="290" y="21"/>
                  </a:lnTo>
                  <a:lnTo>
                    <a:pt x="290" y="21"/>
                  </a:lnTo>
                  <a:lnTo>
                    <a:pt x="318" y="21"/>
                  </a:lnTo>
                  <a:lnTo>
                    <a:pt x="318" y="21"/>
                  </a:lnTo>
                  <a:lnTo>
                    <a:pt x="319" y="21"/>
                  </a:lnTo>
                  <a:lnTo>
                    <a:pt x="320" y="23"/>
                  </a:lnTo>
                  <a:lnTo>
                    <a:pt x="320" y="56"/>
                  </a:lnTo>
                  <a:close/>
                  <a:moveTo>
                    <a:pt x="447" y="178"/>
                  </a:moveTo>
                  <a:lnTo>
                    <a:pt x="355" y="178"/>
                  </a:lnTo>
                  <a:lnTo>
                    <a:pt x="355" y="178"/>
                  </a:lnTo>
                  <a:lnTo>
                    <a:pt x="353" y="176"/>
                  </a:lnTo>
                  <a:lnTo>
                    <a:pt x="352" y="175"/>
                  </a:lnTo>
                  <a:lnTo>
                    <a:pt x="351" y="174"/>
                  </a:lnTo>
                  <a:lnTo>
                    <a:pt x="351" y="136"/>
                  </a:lnTo>
                  <a:lnTo>
                    <a:pt x="351" y="136"/>
                  </a:lnTo>
                  <a:lnTo>
                    <a:pt x="352" y="133"/>
                  </a:lnTo>
                  <a:lnTo>
                    <a:pt x="353" y="132"/>
                  </a:lnTo>
                  <a:lnTo>
                    <a:pt x="355" y="131"/>
                  </a:lnTo>
                  <a:lnTo>
                    <a:pt x="426" y="131"/>
                  </a:lnTo>
                  <a:lnTo>
                    <a:pt x="426" y="131"/>
                  </a:lnTo>
                  <a:lnTo>
                    <a:pt x="429" y="132"/>
                  </a:lnTo>
                  <a:lnTo>
                    <a:pt x="430" y="133"/>
                  </a:lnTo>
                  <a:lnTo>
                    <a:pt x="431" y="136"/>
                  </a:lnTo>
                  <a:lnTo>
                    <a:pt x="452" y="174"/>
                  </a:lnTo>
                  <a:lnTo>
                    <a:pt x="452" y="174"/>
                  </a:lnTo>
                  <a:lnTo>
                    <a:pt x="452" y="175"/>
                  </a:lnTo>
                  <a:lnTo>
                    <a:pt x="451" y="176"/>
                  </a:lnTo>
                  <a:lnTo>
                    <a:pt x="447" y="178"/>
                  </a:lnTo>
                  <a:lnTo>
                    <a:pt x="447" y="178"/>
                  </a:lnTo>
                  <a:close/>
                  <a:moveTo>
                    <a:pt x="474" y="172"/>
                  </a:moveTo>
                  <a:lnTo>
                    <a:pt x="474" y="172"/>
                  </a:lnTo>
                  <a:lnTo>
                    <a:pt x="474" y="172"/>
                  </a:lnTo>
                  <a:lnTo>
                    <a:pt x="473" y="173"/>
                  </a:lnTo>
                  <a:lnTo>
                    <a:pt x="464" y="173"/>
                  </a:lnTo>
                  <a:lnTo>
                    <a:pt x="464" y="173"/>
                  </a:lnTo>
                  <a:lnTo>
                    <a:pt x="462" y="172"/>
                  </a:lnTo>
                  <a:lnTo>
                    <a:pt x="444" y="137"/>
                  </a:lnTo>
                  <a:lnTo>
                    <a:pt x="444" y="137"/>
                  </a:lnTo>
                  <a:lnTo>
                    <a:pt x="444" y="137"/>
                  </a:lnTo>
                  <a:lnTo>
                    <a:pt x="445" y="136"/>
                  </a:lnTo>
                  <a:lnTo>
                    <a:pt x="473" y="136"/>
                  </a:lnTo>
                  <a:lnTo>
                    <a:pt x="473" y="136"/>
                  </a:lnTo>
                  <a:lnTo>
                    <a:pt x="474" y="137"/>
                  </a:lnTo>
                  <a:lnTo>
                    <a:pt x="474" y="138"/>
                  </a:lnTo>
                  <a:lnTo>
                    <a:pt x="474" y="172"/>
                  </a:lnTo>
                  <a:close/>
                  <a:moveTo>
                    <a:pt x="474" y="114"/>
                  </a:moveTo>
                  <a:lnTo>
                    <a:pt x="474" y="114"/>
                  </a:lnTo>
                  <a:lnTo>
                    <a:pt x="474" y="114"/>
                  </a:lnTo>
                  <a:lnTo>
                    <a:pt x="473" y="115"/>
                  </a:lnTo>
                  <a:lnTo>
                    <a:pt x="464" y="115"/>
                  </a:lnTo>
                  <a:lnTo>
                    <a:pt x="464" y="115"/>
                  </a:lnTo>
                  <a:lnTo>
                    <a:pt x="462" y="114"/>
                  </a:lnTo>
                  <a:lnTo>
                    <a:pt x="444" y="79"/>
                  </a:lnTo>
                  <a:lnTo>
                    <a:pt x="444" y="79"/>
                  </a:lnTo>
                  <a:lnTo>
                    <a:pt x="444" y="79"/>
                  </a:lnTo>
                  <a:lnTo>
                    <a:pt x="445" y="78"/>
                  </a:lnTo>
                  <a:lnTo>
                    <a:pt x="473" y="78"/>
                  </a:lnTo>
                  <a:lnTo>
                    <a:pt x="473" y="78"/>
                  </a:lnTo>
                  <a:lnTo>
                    <a:pt x="474" y="79"/>
                  </a:lnTo>
                  <a:lnTo>
                    <a:pt x="474" y="80"/>
                  </a:lnTo>
                  <a:lnTo>
                    <a:pt x="474" y="114"/>
                  </a:lnTo>
                  <a:close/>
                  <a:moveTo>
                    <a:pt x="474" y="56"/>
                  </a:moveTo>
                  <a:lnTo>
                    <a:pt x="474" y="56"/>
                  </a:lnTo>
                  <a:lnTo>
                    <a:pt x="474" y="56"/>
                  </a:lnTo>
                  <a:lnTo>
                    <a:pt x="473" y="58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62" y="56"/>
                  </a:lnTo>
                  <a:lnTo>
                    <a:pt x="444" y="23"/>
                  </a:lnTo>
                  <a:lnTo>
                    <a:pt x="444" y="23"/>
                  </a:lnTo>
                  <a:lnTo>
                    <a:pt x="444" y="21"/>
                  </a:lnTo>
                  <a:lnTo>
                    <a:pt x="445" y="21"/>
                  </a:lnTo>
                  <a:lnTo>
                    <a:pt x="473" y="21"/>
                  </a:lnTo>
                  <a:lnTo>
                    <a:pt x="473" y="21"/>
                  </a:lnTo>
                  <a:lnTo>
                    <a:pt x="474" y="21"/>
                  </a:lnTo>
                  <a:lnTo>
                    <a:pt x="474" y="23"/>
                  </a:lnTo>
                  <a:lnTo>
                    <a:pt x="474" y="56"/>
                  </a:lnTo>
                  <a:close/>
                  <a:moveTo>
                    <a:pt x="602" y="178"/>
                  </a:moveTo>
                  <a:lnTo>
                    <a:pt x="511" y="178"/>
                  </a:lnTo>
                  <a:lnTo>
                    <a:pt x="511" y="178"/>
                  </a:lnTo>
                  <a:lnTo>
                    <a:pt x="507" y="176"/>
                  </a:lnTo>
                  <a:lnTo>
                    <a:pt x="506" y="175"/>
                  </a:lnTo>
                  <a:lnTo>
                    <a:pt x="506" y="174"/>
                  </a:lnTo>
                  <a:lnTo>
                    <a:pt x="506" y="136"/>
                  </a:lnTo>
                  <a:lnTo>
                    <a:pt x="506" y="136"/>
                  </a:lnTo>
                  <a:lnTo>
                    <a:pt x="506" y="133"/>
                  </a:lnTo>
                  <a:lnTo>
                    <a:pt x="507" y="132"/>
                  </a:lnTo>
                  <a:lnTo>
                    <a:pt x="511" y="131"/>
                  </a:lnTo>
                  <a:lnTo>
                    <a:pt x="581" y="131"/>
                  </a:lnTo>
                  <a:lnTo>
                    <a:pt x="581" y="131"/>
                  </a:lnTo>
                  <a:lnTo>
                    <a:pt x="584" y="132"/>
                  </a:lnTo>
                  <a:lnTo>
                    <a:pt x="585" y="133"/>
                  </a:lnTo>
                  <a:lnTo>
                    <a:pt x="586" y="136"/>
                  </a:lnTo>
                  <a:lnTo>
                    <a:pt x="607" y="174"/>
                  </a:lnTo>
                  <a:lnTo>
                    <a:pt x="607" y="174"/>
                  </a:lnTo>
                  <a:lnTo>
                    <a:pt x="607" y="175"/>
                  </a:lnTo>
                  <a:lnTo>
                    <a:pt x="606" y="176"/>
                  </a:lnTo>
                  <a:lnTo>
                    <a:pt x="602" y="178"/>
                  </a:lnTo>
                  <a:lnTo>
                    <a:pt x="602" y="178"/>
                  </a:lnTo>
                  <a:close/>
                  <a:moveTo>
                    <a:pt x="629" y="172"/>
                  </a:moveTo>
                  <a:lnTo>
                    <a:pt x="629" y="172"/>
                  </a:lnTo>
                  <a:lnTo>
                    <a:pt x="629" y="172"/>
                  </a:lnTo>
                  <a:lnTo>
                    <a:pt x="628" y="173"/>
                  </a:lnTo>
                  <a:lnTo>
                    <a:pt x="618" y="173"/>
                  </a:lnTo>
                  <a:lnTo>
                    <a:pt x="618" y="173"/>
                  </a:lnTo>
                  <a:lnTo>
                    <a:pt x="617" y="172"/>
                  </a:lnTo>
                  <a:lnTo>
                    <a:pt x="599" y="137"/>
                  </a:lnTo>
                  <a:lnTo>
                    <a:pt x="599" y="137"/>
                  </a:lnTo>
                  <a:lnTo>
                    <a:pt x="599" y="137"/>
                  </a:lnTo>
                  <a:lnTo>
                    <a:pt x="600" y="136"/>
                  </a:lnTo>
                  <a:lnTo>
                    <a:pt x="628" y="136"/>
                  </a:lnTo>
                  <a:lnTo>
                    <a:pt x="628" y="136"/>
                  </a:lnTo>
                  <a:lnTo>
                    <a:pt x="629" y="137"/>
                  </a:lnTo>
                  <a:lnTo>
                    <a:pt x="629" y="138"/>
                  </a:lnTo>
                  <a:lnTo>
                    <a:pt x="629" y="172"/>
                  </a:lnTo>
                  <a:close/>
                  <a:moveTo>
                    <a:pt x="629" y="114"/>
                  </a:moveTo>
                  <a:lnTo>
                    <a:pt x="629" y="114"/>
                  </a:lnTo>
                  <a:lnTo>
                    <a:pt x="629" y="114"/>
                  </a:lnTo>
                  <a:lnTo>
                    <a:pt x="628" y="115"/>
                  </a:lnTo>
                  <a:lnTo>
                    <a:pt x="618" y="115"/>
                  </a:lnTo>
                  <a:lnTo>
                    <a:pt x="618" y="115"/>
                  </a:lnTo>
                  <a:lnTo>
                    <a:pt x="617" y="114"/>
                  </a:lnTo>
                  <a:lnTo>
                    <a:pt x="599" y="79"/>
                  </a:lnTo>
                  <a:lnTo>
                    <a:pt x="599" y="79"/>
                  </a:lnTo>
                  <a:lnTo>
                    <a:pt x="599" y="79"/>
                  </a:lnTo>
                  <a:lnTo>
                    <a:pt x="600" y="78"/>
                  </a:lnTo>
                  <a:lnTo>
                    <a:pt x="628" y="78"/>
                  </a:lnTo>
                  <a:lnTo>
                    <a:pt x="628" y="78"/>
                  </a:lnTo>
                  <a:lnTo>
                    <a:pt x="629" y="79"/>
                  </a:lnTo>
                  <a:lnTo>
                    <a:pt x="629" y="80"/>
                  </a:lnTo>
                  <a:lnTo>
                    <a:pt x="629" y="114"/>
                  </a:lnTo>
                  <a:close/>
                  <a:moveTo>
                    <a:pt x="629" y="56"/>
                  </a:moveTo>
                  <a:lnTo>
                    <a:pt x="629" y="56"/>
                  </a:lnTo>
                  <a:lnTo>
                    <a:pt x="629" y="56"/>
                  </a:lnTo>
                  <a:lnTo>
                    <a:pt x="628" y="58"/>
                  </a:lnTo>
                  <a:lnTo>
                    <a:pt x="618" y="58"/>
                  </a:lnTo>
                  <a:lnTo>
                    <a:pt x="618" y="58"/>
                  </a:lnTo>
                  <a:lnTo>
                    <a:pt x="617" y="56"/>
                  </a:lnTo>
                  <a:lnTo>
                    <a:pt x="599" y="23"/>
                  </a:lnTo>
                  <a:lnTo>
                    <a:pt x="599" y="23"/>
                  </a:lnTo>
                  <a:lnTo>
                    <a:pt x="599" y="21"/>
                  </a:lnTo>
                  <a:lnTo>
                    <a:pt x="600" y="21"/>
                  </a:lnTo>
                  <a:lnTo>
                    <a:pt x="628" y="21"/>
                  </a:lnTo>
                  <a:lnTo>
                    <a:pt x="628" y="21"/>
                  </a:lnTo>
                  <a:lnTo>
                    <a:pt x="629" y="21"/>
                  </a:lnTo>
                  <a:lnTo>
                    <a:pt x="629" y="23"/>
                  </a:lnTo>
                  <a:lnTo>
                    <a:pt x="629" y="5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zh-CN" altLang="en-US" sz="1100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0749815" y="4098758"/>
              <a:ext cx="4171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AS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532435" y="3528276"/>
              <a:ext cx="604067" cy="633272"/>
              <a:chOff x="6208295" y="3580593"/>
              <a:chExt cx="604067" cy="633272"/>
            </a:xfrm>
          </p:grpSpPr>
          <p:pic>
            <p:nvPicPr>
              <p:cNvPr id="6" name="Picture 13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1547"/>
              <a:stretch>
                <a:fillRect/>
              </a:stretch>
            </p:blipFill>
            <p:spPr bwMode="auto">
              <a:xfrm>
                <a:off x="6272597" y="3580593"/>
                <a:ext cx="453700" cy="2406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12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EFEFEF"/>
                  </a:clrFrom>
                  <a:clrTo>
                    <a:srgbClr val="EFEFE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08295" y="3941619"/>
                <a:ext cx="297663" cy="2722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" name="Picture 12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EFEFEF"/>
                  </a:clrFrom>
                  <a:clrTo>
                    <a:srgbClr val="EFEFE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14699" y="3920764"/>
                <a:ext cx="297663" cy="2722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4" name="TextBox 43"/>
            <p:cNvSpPr txBox="1"/>
            <p:nvPr/>
          </p:nvSpPr>
          <p:spPr>
            <a:xfrm>
              <a:off x="9336505" y="3657599"/>
              <a:ext cx="490889" cy="24622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UPF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9315651" y="3299861"/>
              <a:ext cx="521367" cy="24622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SMF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872312" y="3298259"/>
              <a:ext cx="521367" cy="24622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PCF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744553" y="3306279"/>
              <a:ext cx="521367" cy="24622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AMF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8752544" y="3224463"/>
              <a:ext cx="1767868" cy="751966"/>
            </a:xfrm>
            <a:custGeom>
              <a:avLst/>
              <a:gdLst>
                <a:gd name="T0" fmla="*/ 637 w 754"/>
                <a:gd name="T1" fmla="*/ 407 h 415"/>
                <a:gd name="T2" fmla="*/ 92 w 754"/>
                <a:gd name="T3" fmla="*/ 403 h 415"/>
                <a:gd name="T4" fmla="*/ 15 w 754"/>
                <a:gd name="T5" fmla="*/ 290 h 415"/>
                <a:gd name="T6" fmla="*/ 139 w 754"/>
                <a:gd name="T7" fmla="*/ 204 h 415"/>
                <a:gd name="T8" fmla="*/ 287 w 754"/>
                <a:gd name="T9" fmla="*/ 26 h 415"/>
                <a:gd name="T10" fmla="*/ 504 w 754"/>
                <a:gd name="T11" fmla="*/ 122 h 415"/>
                <a:gd name="T12" fmla="*/ 650 w 754"/>
                <a:gd name="T13" fmla="*/ 119 h 415"/>
                <a:gd name="T14" fmla="*/ 678 w 754"/>
                <a:gd name="T15" fmla="*/ 244 h 415"/>
                <a:gd name="T16" fmla="*/ 742 w 754"/>
                <a:gd name="T17" fmla="*/ 336 h 415"/>
                <a:gd name="T18" fmla="*/ 637 w 754"/>
                <a:gd name="T19" fmla="*/ 407 h 415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470 w 10000"/>
                <a:gd name="connsiteY3" fmla="*/ 4211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8992 w 10000"/>
                <a:gd name="connsiteY7" fmla="*/ 5880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-1" fmla="*/ 8448 w 10000"/>
                <a:gd name="connsiteY0-2" fmla="*/ 9807 h 10000"/>
                <a:gd name="connsiteX1-3" fmla="*/ 1220 w 10000"/>
                <a:gd name="connsiteY1-4" fmla="*/ 9711 h 10000"/>
                <a:gd name="connsiteX2-5" fmla="*/ 199 w 10000"/>
                <a:gd name="connsiteY2-6" fmla="*/ 6988 h 10000"/>
                <a:gd name="connsiteX3-7" fmla="*/ 1470 w 10000"/>
                <a:gd name="connsiteY3-8" fmla="*/ 4211 h 10000"/>
                <a:gd name="connsiteX4-9" fmla="*/ 3806 w 10000"/>
                <a:gd name="connsiteY4-10" fmla="*/ 627 h 10000"/>
                <a:gd name="connsiteX5-11" fmla="*/ 6684 w 10000"/>
                <a:gd name="connsiteY5-12" fmla="*/ 2940 h 10000"/>
                <a:gd name="connsiteX6-13" fmla="*/ 8621 w 10000"/>
                <a:gd name="connsiteY6-14" fmla="*/ 2867 h 10000"/>
                <a:gd name="connsiteX7-15" fmla="*/ 9353 w 10000"/>
                <a:gd name="connsiteY7-16" fmla="*/ 5815 h 10000"/>
                <a:gd name="connsiteX8-17" fmla="*/ 9841 w 10000"/>
                <a:gd name="connsiteY8-18" fmla="*/ 8096 h 10000"/>
                <a:gd name="connsiteX9-19" fmla="*/ 8448 w 10000"/>
                <a:gd name="connsiteY9-20" fmla="*/ 9807 h 10000"/>
                <a:gd name="connsiteX0-21" fmla="*/ 8448 w 10000"/>
                <a:gd name="connsiteY0-22" fmla="*/ 9807 h 10000"/>
                <a:gd name="connsiteX1-23" fmla="*/ 1220 w 10000"/>
                <a:gd name="connsiteY1-24" fmla="*/ 9711 h 10000"/>
                <a:gd name="connsiteX2-25" fmla="*/ 199 w 10000"/>
                <a:gd name="connsiteY2-26" fmla="*/ 6988 h 10000"/>
                <a:gd name="connsiteX3-27" fmla="*/ 1638 w 10000"/>
                <a:gd name="connsiteY3-28" fmla="*/ 4336 h 10000"/>
                <a:gd name="connsiteX4-29" fmla="*/ 3806 w 10000"/>
                <a:gd name="connsiteY4-30" fmla="*/ 627 h 10000"/>
                <a:gd name="connsiteX5-31" fmla="*/ 6684 w 10000"/>
                <a:gd name="connsiteY5-32" fmla="*/ 2940 h 10000"/>
                <a:gd name="connsiteX6-33" fmla="*/ 8621 w 10000"/>
                <a:gd name="connsiteY6-34" fmla="*/ 2867 h 10000"/>
                <a:gd name="connsiteX7-35" fmla="*/ 9353 w 10000"/>
                <a:gd name="connsiteY7-36" fmla="*/ 5815 h 10000"/>
                <a:gd name="connsiteX8-37" fmla="*/ 9841 w 10000"/>
                <a:gd name="connsiteY8-38" fmla="*/ 8096 h 10000"/>
                <a:gd name="connsiteX9-39" fmla="*/ 8448 w 10000"/>
                <a:gd name="connsiteY9-40" fmla="*/ 9807 h 10000"/>
                <a:gd name="connsiteX0-41" fmla="*/ 8448 w 10000"/>
                <a:gd name="connsiteY0-42" fmla="*/ 9807 h 10000"/>
                <a:gd name="connsiteX1-43" fmla="*/ 1220 w 10000"/>
                <a:gd name="connsiteY1-44" fmla="*/ 9711 h 10000"/>
                <a:gd name="connsiteX2-45" fmla="*/ 199 w 10000"/>
                <a:gd name="connsiteY2-46" fmla="*/ 6988 h 10000"/>
                <a:gd name="connsiteX3-47" fmla="*/ 1638 w 10000"/>
                <a:gd name="connsiteY3-48" fmla="*/ 4336 h 10000"/>
                <a:gd name="connsiteX4-49" fmla="*/ 3806 w 10000"/>
                <a:gd name="connsiteY4-50" fmla="*/ 627 h 10000"/>
                <a:gd name="connsiteX5-51" fmla="*/ 6684 w 10000"/>
                <a:gd name="connsiteY5-52" fmla="*/ 2940 h 10000"/>
                <a:gd name="connsiteX6-53" fmla="*/ 8621 w 10000"/>
                <a:gd name="connsiteY6-54" fmla="*/ 2867 h 10000"/>
                <a:gd name="connsiteX7-55" fmla="*/ 9054 w 10000"/>
                <a:gd name="connsiteY7-56" fmla="*/ 5692 h 10000"/>
                <a:gd name="connsiteX8-57" fmla="*/ 9841 w 10000"/>
                <a:gd name="connsiteY8-58" fmla="*/ 8096 h 10000"/>
                <a:gd name="connsiteX9-59" fmla="*/ 8448 w 10000"/>
                <a:gd name="connsiteY9-60" fmla="*/ 9807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0000" h="10000">
                  <a:moveTo>
                    <a:pt x="8448" y="9807"/>
                  </a:moveTo>
                  <a:lnTo>
                    <a:pt x="1220" y="9711"/>
                  </a:lnTo>
                  <a:cubicBezTo>
                    <a:pt x="1220" y="9711"/>
                    <a:pt x="0" y="9253"/>
                    <a:pt x="199" y="6988"/>
                  </a:cubicBezTo>
                  <a:cubicBezTo>
                    <a:pt x="424" y="4530"/>
                    <a:pt x="1638" y="4336"/>
                    <a:pt x="1638" y="4336"/>
                  </a:cubicBezTo>
                  <a:cubicBezTo>
                    <a:pt x="1638" y="4336"/>
                    <a:pt x="1711" y="1277"/>
                    <a:pt x="3806" y="627"/>
                  </a:cubicBezTo>
                  <a:cubicBezTo>
                    <a:pt x="5849" y="0"/>
                    <a:pt x="6684" y="2940"/>
                    <a:pt x="6684" y="2940"/>
                  </a:cubicBezTo>
                  <a:cubicBezTo>
                    <a:pt x="6684" y="2940"/>
                    <a:pt x="7732" y="1542"/>
                    <a:pt x="8621" y="2867"/>
                  </a:cubicBezTo>
                  <a:cubicBezTo>
                    <a:pt x="9363" y="3952"/>
                    <a:pt x="9054" y="5692"/>
                    <a:pt x="9054" y="5692"/>
                  </a:cubicBezTo>
                  <a:cubicBezTo>
                    <a:pt x="9054" y="5692"/>
                    <a:pt x="10000" y="6361"/>
                    <a:pt x="9841" y="8096"/>
                  </a:cubicBezTo>
                  <a:cubicBezTo>
                    <a:pt x="9668" y="10000"/>
                    <a:pt x="8448" y="9807"/>
                    <a:pt x="8448" y="9807"/>
                  </a:cubicBezTo>
                  <a:close/>
                </a:path>
              </a:pathLst>
            </a:custGeom>
            <a:noFill/>
            <a:ln w="1905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6271" tIns="43135" rIns="86271" bIns="43135" numCol="1" anchor="ctr" anchorCtr="0" compatLnSpc="1"/>
            <a:lstStyle/>
            <a:p>
              <a:pPr algn="ctr" defTabSz="965835">
                <a:lnSpc>
                  <a:spcPct val="200000"/>
                </a:lnSpc>
                <a:defRPr/>
              </a:pPr>
              <a:endParaRPr lang="zh-CN" altLang="en-US" sz="1200" dirty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9314046" y="2980623"/>
              <a:ext cx="521367" cy="24622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NEF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8" name="肘形连接符 67"/>
            <p:cNvCxnSpPr>
              <a:stCxn id="63" idx="3"/>
            </p:cNvCxnSpPr>
            <p:nvPr/>
          </p:nvCxnSpPr>
          <p:spPr>
            <a:xfrm>
              <a:off x="9835414" y="3103734"/>
              <a:ext cx="1396466" cy="604666"/>
            </a:xfrm>
            <a:prstGeom prst="bentConnector3">
              <a:avLst>
                <a:gd name="adj1" fmla="val 99551"/>
              </a:avLst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6974840" y="3794760"/>
              <a:ext cx="2352040" cy="0"/>
            </a:xfrm>
            <a:prstGeom prst="line">
              <a:avLst/>
            </a:prstGeom>
            <a:ln w="127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8161866" y="3445933"/>
              <a:ext cx="601134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8" name="组合 97"/>
            <p:cNvGrpSpPr/>
            <p:nvPr/>
          </p:nvGrpSpPr>
          <p:grpSpPr>
            <a:xfrm>
              <a:off x="8095932" y="3633617"/>
              <a:ext cx="836401" cy="303383"/>
              <a:chOff x="6893661" y="4910923"/>
              <a:chExt cx="1170275" cy="438674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6893661" y="4914700"/>
                <a:ext cx="216024" cy="169531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7199399" y="4914713"/>
                <a:ext cx="216023" cy="169531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7526869" y="5204549"/>
                <a:ext cx="167931" cy="145048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7509592" y="4910923"/>
                <a:ext cx="216023" cy="169531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7847913" y="4910936"/>
                <a:ext cx="216023" cy="169531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7199412" y="5204543"/>
                <a:ext cx="180522" cy="132817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9872134" y="3642083"/>
              <a:ext cx="804334" cy="303383"/>
              <a:chOff x="6893661" y="4910923"/>
              <a:chExt cx="1170275" cy="438674"/>
            </a:xfrm>
          </p:grpSpPr>
          <p:sp>
            <p:nvSpPr>
              <p:cNvPr id="106" name="矩形 105"/>
              <p:cNvSpPr/>
              <p:nvPr/>
            </p:nvSpPr>
            <p:spPr>
              <a:xfrm>
                <a:off x="6893661" y="4914700"/>
                <a:ext cx="216024" cy="169531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07" name="矩形 106"/>
              <p:cNvSpPr/>
              <p:nvPr/>
            </p:nvSpPr>
            <p:spPr>
              <a:xfrm>
                <a:off x="7199399" y="4914713"/>
                <a:ext cx="216023" cy="169531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08" name="矩形 107"/>
              <p:cNvSpPr/>
              <p:nvPr/>
            </p:nvSpPr>
            <p:spPr>
              <a:xfrm>
                <a:off x="7526869" y="5204549"/>
                <a:ext cx="167931" cy="145048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09" name="矩形 108"/>
              <p:cNvSpPr/>
              <p:nvPr/>
            </p:nvSpPr>
            <p:spPr>
              <a:xfrm>
                <a:off x="7509592" y="4910923"/>
                <a:ext cx="216023" cy="169531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7847913" y="4910936"/>
                <a:ext cx="216023" cy="169531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11" name="矩形 110"/>
              <p:cNvSpPr/>
              <p:nvPr/>
            </p:nvSpPr>
            <p:spPr>
              <a:xfrm>
                <a:off x="7199412" y="5204543"/>
                <a:ext cx="180522" cy="132817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</p:grpSp>
      <p:sp>
        <p:nvSpPr>
          <p:cNvPr id="118" name="矩形 117"/>
          <p:cNvSpPr/>
          <p:nvPr/>
        </p:nvSpPr>
        <p:spPr>
          <a:xfrm>
            <a:off x="8403464" y="2588895"/>
            <a:ext cx="3569439" cy="1260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228600" lvl="1" indent="-2286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GB" altLang="zh-CN" dirty="0" smtClean="0">
                <a:latin typeface="+mn-lt"/>
              </a:rPr>
              <a:t>Mobility and power management</a:t>
            </a:r>
            <a:endParaRPr lang="en-GB" altLang="zh-CN" dirty="0" smtClean="0">
              <a:latin typeface="+mn-lt"/>
            </a:endParaRPr>
          </a:p>
          <a:p>
            <a:pPr marL="177800" lvl="1" indent="-1778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zh-CN" sz="1400" dirty="0" smtClean="0">
                <a:latin typeface="+mn-lt"/>
                <a:ea typeface="微软雅黑" panose="020B0503020204020204" pitchFamily="34" charset="-122"/>
                <a:cs typeface="+mn-cs"/>
              </a:rPr>
              <a:t>Handover enhancement </a:t>
            </a:r>
            <a:endParaRPr lang="en-GB" altLang="zh-CN" sz="1400" dirty="0" smtClean="0">
              <a:latin typeface="+mn-lt"/>
              <a:ea typeface="微软雅黑" panose="020B0503020204020204" pitchFamily="34" charset="-122"/>
              <a:cs typeface="+mn-cs"/>
            </a:endParaRPr>
          </a:p>
          <a:p>
            <a:pPr marL="177800" lvl="1" indent="-1778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zh-CN" sz="1400" dirty="0" smtClean="0">
                <a:latin typeface="+mn-lt"/>
                <a:ea typeface="微软雅黑" panose="020B0503020204020204" pitchFamily="34" charset="-122"/>
                <a:cs typeface="+mn-cs"/>
              </a:rPr>
              <a:t>Power saving enhancement</a:t>
            </a:r>
            <a:endParaRPr lang="en-GB" altLang="zh-CN" sz="1400" dirty="0" smtClean="0">
              <a:latin typeface="+mn-lt"/>
              <a:ea typeface="微软雅黑" panose="020B0503020204020204" pitchFamily="34" charset="-122"/>
              <a:cs typeface="+mn-cs"/>
            </a:endParaRPr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GB" altLang="zh-CN" dirty="0" smtClean="0">
                <a:latin typeface="+mn-lt"/>
              </a:rPr>
              <a:t>network slice for mobile media</a:t>
            </a:r>
            <a:endParaRPr lang="zh-CN" altLang="en-US" dirty="0" err="1" smtClean="0">
              <a:latin typeface="+mn-lt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125125" y="3888253"/>
            <a:ext cx="4127149" cy="17881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28600" lvl="1" indent="-2286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GB" altLang="zh-CN" dirty="0" smtClean="0">
                <a:latin typeface="+mn-lt"/>
                <a:ea typeface="微软雅黑" panose="020B0503020204020204" pitchFamily="34" charset="-122"/>
              </a:rPr>
              <a:t>5GS </a:t>
            </a:r>
            <a:r>
              <a:rPr lang="en-GB" altLang="zh-CN" dirty="0" err="1" smtClean="0">
                <a:latin typeface="+mn-lt"/>
                <a:ea typeface="微软雅黑" panose="020B0503020204020204" pitchFamily="34" charset="-122"/>
              </a:rPr>
              <a:t>QoS</a:t>
            </a:r>
            <a:r>
              <a:rPr lang="en-GB" altLang="zh-CN" dirty="0" smtClean="0">
                <a:latin typeface="+mn-lt"/>
                <a:ea typeface="微软雅黑" panose="020B0503020204020204" pitchFamily="34" charset="-122"/>
              </a:rPr>
              <a:t> exposure</a:t>
            </a:r>
            <a:endParaRPr lang="en-GB" altLang="zh-CN" dirty="0" smtClean="0">
              <a:latin typeface="+mn-lt"/>
              <a:ea typeface="微软雅黑" panose="020B0503020204020204" pitchFamily="34" charset="-122"/>
            </a:endParaRPr>
          </a:p>
          <a:p>
            <a:pPr marL="177800" lvl="1" indent="-1778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+mn-lt"/>
                <a:cs typeface="+mn-cs"/>
              </a:rPr>
              <a:t>Exposure 5GS </a:t>
            </a:r>
            <a:r>
              <a:rPr lang="en-US" altLang="zh-CN" sz="1400" dirty="0" err="1" smtClean="0">
                <a:latin typeface="+mn-lt"/>
                <a:cs typeface="+mn-cs"/>
              </a:rPr>
              <a:t>QoS</a:t>
            </a:r>
            <a:r>
              <a:rPr lang="en-US" altLang="zh-CN" sz="1400" dirty="0" smtClean="0">
                <a:latin typeface="+mn-lt"/>
                <a:cs typeface="+mn-cs"/>
              </a:rPr>
              <a:t> and network conditions to the Application to enable quick codec/rate adaptation.</a:t>
            </a:r>
            <a:endParaRPr lang="en-GB" altLang="zh-CN" sz="1400" dirty="0" smtClean="0">
              <a:latin typeface="+mn-lt"/>
              <a:cs typeface="+mn-cs"/>
            </a:endParaRPr>
          </a:p>
          <a:p>
            <a:pPr marL="177800" lvl="1" indent="-1778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zh-CN" sz="1400" dirty="0" smtClean="0">
                <a:latin typeface="+mn-lt"/>
                <a:cs typeface="+mn-cs"/>
              </a:rPr>
              <a:t>Interaction between AF and 5GS for application synchronization and </a:t>
            </a:r>
            <a:r>
              <a:rPr lang="en-GB" altLang="zh-CN" sz="1400" dirty="0" err="1" smtClean="0">
                <a:latin typeface="+mn-lt"/>
                <a:cs typeface="+mn-cs"/>
              </a:rPr>
              <a:t>QoS</a:t>
            </a:r>
            <a:r>
              <a:rPr lang="en-GB" altLang="zh-CN" sz="1400" dirty="0" smtClean="0">
                <a:latin typeface="+mn-lt"/>
                <a:cs typeface="+mn-cs"/>
              </a:rPr>
              <a:t> control coordination among multiple UEs or between multiple </a:t>
            </a:r>
            <a:r>
              <a:rPr lang="en-GB" altLang="zh-CN" sz="1400" dirty="0" err="1" smtClean="0">
                <a:latin typeface="+mn-lt"/>
                <a:cs typeface="+mn-cs"/>
              </a:rPr>
              <a:t>QoS</a:t>
            </a:r>
            <a:r>
              <a:rPr lang="en-GB" altLang="zh-CN" sz="1400" dirty="0" smtClean="0">
                <a:latin typeface="+mn-lt"/>
                <a:cs typeface="+mn-cs"/>
              </a:rPr>
              <a:t> flows per UE.</a:t>
            </a:r>
            <a:endParaRPr lang="en-GB" altLang="zh-CN" sz="1400" dirty="0" smtClean="0">
              <a:latin typeface="+mn-lt"/>
              <a:cs typeface="+mn-cs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125125" y="2595950"/>
            <a:ext cx="4127149" cy="12372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28600" lvl="1" indent="-2286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GB" altLang="zh-CN" dirty="0" smtClean="0">
                <a:latin typeface="+mn-lt"/>
                <a:ea typeface="微软雅黑" panose="020B0503020204020204" pitchFamily="34" charset="-122"/>
              </a:rPr>
              <a:t>multi-modality service coordination policy control</a:t>
            </a:r>
            <a:endParaRPr lang="en-GB" altLang="zh-CN" dirty="0" smtClean="0">
              <a:latin typeface="+mn-lt"/>
              <a:ea typeface="微软雅黑" panose="020B0503020204020204" pitchFamily="34" charset="-122"/>
            </a:endParaRPr>
          </a:p>
          <a:p>
            <a:pPr marL="269875" lvl="1" indent="-269875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zh-CN" sz="1400" dirty="0" smtClean="0">
                <a:latin typeface="+mn-lt"/>
                <a:cs typeface="+mn-cs"/>
              </a:rPr>
              <a:t>Enable delivery of related tactile and multi-modal data (e.g., audio, video and </a:t>
            </a:r>
            <a:r>
              <a:rPr lang="en-GB" altLang="zh-CN" sz="1400" dirty="0" err="1" smtClean="0">
                <a:latin typeface="+mn-lt"/>
                <a:cs typeface="+mn-cs"/>
              </a:rPr>
              <a:t>haptic</a:t>
            </a:r>
            <a:r>
              <a:rPr lang="en-GB" altLang="zh-CN" sz="1400" dirty="0" smtClean="0">
                <a:latin typeface="+mn-lt"/>
                <a:cs typeface="+mn-cs"/>
              </a:rPr>
              <a:t> data related to a specific time) to the user at a similar time.</a:t>
            </a:r>
            <a:endParaRPr lang="en-GB" altLang="zh-CN" sz="1400" dirty="0" smtClean="0">
              <a:latin typeface="+mn-lt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15" y="-5715"/>
            <a:ext cx="426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>
                <a:latin typeface="+mn-lt"/>
                <a:cs typeface="+mn-lt"/>
              </a:rPr>
              <a:t>3GPP SA Rel-18 Workshop</a:t>
            </a:r>
            <a:endParaRPr lang="en-US" altLang="zh-CN" sz="1000" b="1">
              <a:latin typeface="+mn-lt"/>
              <a:cs typeface="+mn-lt"/>
            </a:endParaRPr>
          </a:p>
          <a:p>
            <a:r>
              <a:rPr lang="en-US" altLang="zh-CN" sz="1000" b="1">
                <a:latin typeface="+mn-lt"/>
                <a:cs typeface="+mn-lt"/>
              </a:rPr>
              <a:t>Online  9-10th September 2021</a:t>
            </a:r>
            <a:endParaRPr lang="en-US" altLang="zh-CN" sz="1000" b="1">
              <a:latin typeface="+mn-lt"/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7595" y="20955"/>
            <a:ext cx="15182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1000" b="1">
                <a:latin typeface="+mn-lt"/>
                <a:cs typeface="+mn-lt"/>
              </a:rPr>
              <a:t>SP-210629</a:t>
            </a:r>
            <a:endParaRPr lang="en-US" altLang="zh-CN" sz="1000" b="1">
              <a:latin typeface="+mn-lt"/>
              <a:cs typeface="+mn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0" y="275590"/>
            <a:ext cx="11353800" cy="1325563"/>
          </a:xfrm>
        </p:spPr>
        <p:txBody>
          <a:bodyPr/>
          <a:lstStyle/>
          <a:p>
            <a:r>
              <a:rPr lang="en-US" altLang="zh-CN" sz="3600" dirty="0" smtClean="0"/>
              <a:t>2.1 Network enhancement for services and verticals</a:t>
            </a:r>
            <a:br>
              <a:rPr lang="en-US" altLang="zh-CN" sz="3600" dirty="0" smtClean="0"/>
            </a:br>
            <a:r>
              <a:rPr lang="en-US" altLang="zh-CN" sz="3600" dirty="0" smtClean="0"/>
              <a:t>—Architecture enhancement</a:t>
            </a:r>
            <a:endParaRPr lang="zh-CN" altLang="en-US" sz="3600" dirty="0" smtClean="0"/>
          </a:p>
        </p:txBody>
      </p:sp>
      <p:sp>
        <p:nvSpPr>
          <p:cNvPr id="24579" name="内容占位符 2"/>
          <p:cNvSpPr>
            <a:spLocks noGrp="1"/>
          </p:cNvSpPr>
          <p:nvPr>
            <p:ph idx="1"/>
          </p:nvPr>
        </p:nvSpPr>
        <p:spPr>
          <a:xfrm>
            <a:off x="115503" y="1854500"/>
            <a:ext cx="5914240" cy="4480548"/>
          </a:xfr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en-US" altLang="zh-CN" sz="2400" dirty="0" smtClean="0"/>
              <a:t>UPF support for </a:t>
            </a:r>
            <a:r>
              <a:rPr lang="en-US" altLang="zh-CN" sz="2400" dirty="0" err="1" smtClean="0"/>
              <a:t>eSBA</a:t>
            </a:r>
            <a:r>
              <a:rPr lang="en-US" altLang="zh-CN" sz="2400" dirty="0" smtClean="0"/>
              <a:t> (UPCAS)</a:t>
            </a:r>
            <a:endParaRPr lang="zh-CN" altLang="en-US" sz="2400" dirty="0" smtClean="0"/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6150543" y="1843270"/>
            <a:ext cx="5890661" cy="4491777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228600" marR="0" lvl="0" indent="-228600" algn="ctr" defTabSz="914400" latinLnBrk="0">
              <a:lnSpc>
                <a:spcPct val="90000"/>
              </a:lnSpc>
              <a:spcBef>
                <a:spcPts val="1000"/>
              </a:spcBef>
              <a:buClrTx/>
              <a:buSzTx/>
              <a:defRPr/>
            </a:pPr>
            <a:r>
              <a:rPr lang="en-US" altLang="zh-CN" sz="2800" dirty="0" smtClean="0"/>
              <a:t>IMS enhancement</a:t>
            </a:r>
            <a:endParaRPr lang="zh-CN" altLang="en-US" sz="2800" dirty="0" smtClean="0"/>
          </a:p>
        </p:txBody>
      </p:sp>
      <p:sp>
        <p:nvSpPr>
          <p:cNvPr id="5" name="矩形 4"/>
          <p:cNvSpPr/>
          <p:nvPr/>
        </p:nvSpPr>
        <p:spPr>
          <a:xfrm>
            <a:off x="236939" y="2310063"/>
            <a:ext cx="5792804" cy="2408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Blip>
                <a:blip r:embed="rId1"/>
              </a:buBlip>
              <a:defRPr/>
            </a:pPr>
            <a:r>
              <a:rPr lang="en-GB" altLang="zh-CN" dirty="0" smtClean="0">
                <a:latin typeface="+mn-lt"/>
                <a:cs typeface="+mn-cs"/>
                <a:sym typeface="+mn-ea"/>
              </a:rPr>
              <a:t>Study to enable UPF supporting service based interfaces for e.g. NF discovery and event exposure services.</a:t>
            </a:r>
            <a:endParaRPr lang="en-GB" altLang="zh-CN" dirty="0" smtClean="0">
              <a:latin typeface="+mn-lt"/>
              <a:cs typeface="+mn-cs"/>
              <a:sym typeface="+mn-ea"/>
            </a:endParaRPr>
          </a:p>
          <a:p>
            <a:pPr marL="452755" lvl="1" indent="-18288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+mn-lt"/>
                <a:cs typeface="+mn-cs"/>
              </a:rPr>
              <a:t>UPF services registration/deregistration, and discovery with NRF</a:t>
            </a:r>
            <a:endParaRPr lang="en-US" altLang="zh-CN" sz="1400" dirty="0" smtClean="0">
              <a:latin typeface="+mn-lt"/>
              <a:cs typeface="+mn-cs"/>
            </a:endParaRPr>
          </a:p>
          <a:p>
            <a:pPr marL="452755" lvl="1" indent="-18288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+mn-lt"/>
                <a:cs typeface="+mn-cs"/>
              </a:rPr>
              <a:t>UPF event exposure service (s) that would support, e.g. communication from UPF services to SMF services, PCF services, NWDAF services, CHF services, NEF services, Trusted AF services</a:t>
            </a:r>
            <a:endParaRPr lang="en-US" altLang="zh-CN" sz="1400" dirty="0" smtClean="0">
              <a:latin typeface="+mn-lt"/>
              <a:cs typeface="+mn-cs"/>
            </a:endParaRPr>
          </a:p>
          <a:p>
            <a:pPr marL="452755" lvl="1" indent="-18288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+mn-lt"/>
                <a:cs typeface="+mn-cs"/>
              </a:rPr>
              <a:t>Potential architectural impacts</a:t>
            </a:r>
            <a:endParaRPr lang="en-US" altLang="zh-CN" sz="1400" dirty="0" smtClean="0">
              <a:latin typeface="+mn-lt"/>
              <a:cs typeface="+mn-cs"/>
            </a:endParaRPr>
          </a:p>
          <a:p>
            <a:pPr marL="447675" indent="-447675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Blip>
                <a:blip r:embed="rId1"/>
              </a:buBlip>
              <a:defRPr/>
            </a:pPr>
            <a:endParaRPr lang="en-GB" altLang="zh-CN" dirty="0" smtClean="0">
              <a:latin typeface="+mn-lt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3436" y="4418989"/>
            <a:ext cx="5299356" cy="1916059"/>
            <a:chOff x="1475656" y="2420888"/>
            <a:chExt cx="6048672" cy="2360463"/>
          </a:xfrm>
        </p:grpSpPr>
        <p:grpSp>
          <p:nvGrpSpPr>
            <p:cNvPr id="7" name="组合 10"/>
            <p:cNvGrpSpPr/>
            <p:nvPr/>
          </p:nvGrpSpPr>
          <p:grpSpPr>
            <a:xfrm>
              <a:off x="1619672" y="2636912"/>
              <a:ext cx="648072" cy="576064"/>
              <a:chOff x="1115616" y="2420888"/>
              <a:chExt cx="648072" cy="576064"/>
            </a:xfrm>
          </p:grpSpPr>
          <p:sp>
            <p:nvSpPr>
              <p:cNvPr id="30" name="矩形 4"/>
              <p:cNvSpPr/>
              <p:nvPr/>
            </p:nvSpPr>
            <p:spPr>
              <a:xfrm>
                <a:off x="1115616" y="2420888"/>
                <a:ext cx="648072" cy="360040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/>
                  <a:t>AMF</a:t>
                </a:r>
                <a:endParaRPr lang="zh-CN" altLang="en-US" sz="1400" dirty="0"/>
              </a:p>
            </p:txBody>
          </p:sp>
          <p:cxnSp>
            <p:nvCxnSpPr>
              <p:cNvPr id="31" name="直接连接符 8"/>
              <p:cNvCxnSpPr/>
              <p:nvPr/>
            </p:nvCxnSpPr>
            <p:spPr>
              <a:xfrm>
                <a:off x="1439652" y="2780928"/>
                <a:ext cx="0" cy="216024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12"/>
            <p:cNvGrpSpPr/>
            <p:nvPr/>
          </p:nvGrpSpPr>
          <p:grpSpPr>
            <a:xfrm>
              <a:off x="3347797" y="2643186"/>
              <a:ext cx="648072" cy="576064"/>
              <a:chOff x="1115616" y="2420888"/>
              <a:chExt cx="648072" cy="576064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115616" y="2420888"/>
                <a:ext cx="648072" cy="360040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 dirty="0">
                    <a:solidFill>
                      <a:schemeClr val="accent1"/>
                    </a:solidFill>
                  </a:rPr>
                  <a:t>NRF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29" name="直接连接符 28"/>
              <p:cNvCxnSpPr>
                <a:stCxn id="28" idx="2"/>
              </p:cNvCxnSpPr>
              <p:nvPr/>
            </p:nvCxnSpPr>
            <p:spPr>
              <a:xfrm>
                <a:off x="1439652" y="2780928"/>
                <a:ext cx="0" cy="216024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15"/>
            <p:cNvGrpSpPr/>
            <p:nvPr/>
          </p:nvGrpSpPr>
          <p:grpSpPr>
            <a:xfrm>
              <a:off x="5004048" y="2636912"/>
              <a:ext cx="648072" cy="576064"/>
              <a:chOff x="1115616" y="2420888"/>
              <a:chExt cx="648072" cy="576064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115616" y="2420888"/>
                <a:ext cx="648072" cy="360040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 dirty="0">
                    <a:solidFill>
                      <a:schemeClr val="accent1"/>
                    </a:solidFill>
                  </a:rPr>
                  <a:t>NEF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27" name="直接连接符 26"/>
              <p:cNvCxnSpPr>
                <a:stCxn id="26" idx="2"/>
              </p:cNvCxnSpPr>
              <p:nvPr/>
            </p:nvCxnSpPr>
            <p:spPr>
              <a:xfrm>
                <a:off x="1439652" y="2780928"/>
                <a:ext cx="0" cy="216024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18"/>
            <p:cNvGrpSpPr/>
            <p:nvPr/>
          </p:nvGrpSpPr>
          <p:grpSpPr>
            <a:xfrm>
              <a:off x="6717610" y="2636912"/>
              <a:ext cx="648072" cy="576064"/>
              <a:chOff x="1115616" y="2420888"/>
              <a:chExt cx="648072" cy="576064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115616" y="2420888"/>
                <a:ext cx="648072" cy="360040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/>
                  <a:t>NSSF</a:t>
                </a:r>
                <a:endParaRPr lang="zh-CN" altLang="en-US" sz="1400" dirty="0"/>
              </a:p>
            </p:txBody>
          </p:sp>
          <p:cxnSp>
            <p:nvCxnSpPr>
              <p:cNvPr id="25" name="直接连接符 24"/>
              <p:cNvCxnSpPr>
                <a:stCxn id="24" idx="2"/>
              </p:cNvCxnSpPr>
              <p:nvPr/>
            </p:nvCxnSpPr>
            <p:spPr>
              <a:xfrm>
                <a:off x="1439652" y="2780928"/>
                <a:ext cx="0" cy="216024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24"/>
            <p:cNvGrpSpPr/>
            <p:nvPr/>
          </p:nvGrpSpPr>
          <p:grpSpPr>
            <a:xfrm>
              <a:off x="2477635" y="3212976"/>
              <a:ext cx="648072" cy="576064"/>
              <a:chOff x="1979712" y="3166344"/>
              <a:chExt cx="648072" cy="576064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979712" y="3382368"/>
                <a:ext cx="648072" cy="360040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 dirty="0">
                    <a:solidFill>
                      <a:schemeClr val="accent1"/>
                    </a:solidFill>
                  </a:rPr>
                  <a:t>SMF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23" name="直接连接符 22"/>
              <p:cNvCxnSpPr>
                <a:endCxn id="22" idx="0"/>
              </p:cNvCxnSpPr>
              <p:nvPr/>
            </p:nvCxnSpPr>
            <p:spPr>
              <a:xfrm>
                <a:off x="2303748" y="3166344"/>
                <a:ext cx="0" cy="216024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直接连接符 11"/>
            <p:cNvCxnSpPr/>
            <p:nvPr/>
          </p:nvCxnSpPr>
          <p:spPr>
            <a:xfrm>
              <a:off x="1475656" y="3212976"/>
              <a:ext cx="604867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3" name="组合 29"/>
            <p:cNvGrpSpPr/>
            <p:nvPr/>
          </p:nvGrpSpPr>
          <p:grpSpPr>
            <a:xfrm>
              <a:off x="4205759" y="3219250"/>
              <a:ext cx="648072" cy="576064"/>
              <a:chOff x="1979712" y="3166344"/>
              <a:chExt cx="648072" cy="57606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979712" y="3382368"/>
                <a:ext cx="648072" cy="360040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 dirty="0">
                    <a:solidFill>
                      <a:schemeClr val="accent1"/>
                    </a:solidFill>
                  </a:rPr>
                  <a:t>UPF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21" name="直接连接符 20"/>
              <p:cNvCxnSpPr>
                <a:endCxn id="20" idx="0"/>
              </p:cNvCxnSpPr>
              <p:nvPr/>
            </p:nvCxnSpPr>
            <p:spPr>
              <a:xfrm>
                <a:off x="2303748" y="3166344"/>
                <a:ext cx="0" cy="216024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32"/>
            <p:cNvGrpSpPr/>
            <p:nvPr/>
          </p:nvGrpSpPr>
          <p:grpSpPr>
            <a:xfrm>
              <a:off x="5855303" y="3212976"/>
              <a:ext cx="648072" cy="576064"/>
              <a:chOff x="1979712" y="3166344"/>
              <a:chExt cx="648072" cy="576064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979712" y="3382368"/>
                <a:ext cx="648072" cy="360040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 dirty="0">
                    <a:solidFill>
                      <a:schemeClr val="accent1"/>
                    </a:solidFill>
                  </a:rPr>
                  <a:t>PCF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19" name="直接连接符 18"/>
              <p:cNvCxnSpPr>
                <a:endCxn id="18" idx="0"/>
              </p:cNvCxnSpPr>
              <p:nvPr/>
            </p:nvCxnSpPr>
            <p:spPr>
              <a:xfrm>
                <a:off x="2303748" y="3166344"/>
                <a:ext cx="0" cy="216024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5" name="矩形 14"/>
            <p:cNvSpPr/>
            <p:nvPr/>
          </p:nvSpPr>
          <p:spPr>
            <a:xfrm>
              <a:off x="2339752" y="2420888"/>
              <a:ext cx="4248456" cy="158417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sys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dk1"/>
                </a:solidFill>
              </a:endParaRPr>
            </a:p>
          </p:txBody>
        </p:sp>
        <p:sp>
          <p:nvSpPr>
            <p:cNvPr id="16" name="箭头: 左弧形 37"/>
            <p:cNvSpPr/>
            <p:nvPr/>
          </p:nvSpPr>
          <p:spPr>
            <a:xfrm>
              <a:off x="3752321" y="3645030"/>
              <a:ext cx="425847" cy="648063"/>
            </a:xfrm>
            <a:prstGeom prst="curvedRightArrow">
              <a:avLst>
                <a:gd name="adj1" fmla="val 12532"/>
                <a:gd name="adj2" fmla="val 50000"/>
                <a:gd name="adj3" fmla="val 25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7" name="文本框 39"/>
            <p:cNvSpPr txBox="1"/>
            <p:nvPr/>
          </p:nvSpPr>
          <p:spPr>
            <a:xfrm>
              <a:off x="4039812" y="4041987"/>
              <a:ext cx="3369813" cy="7393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rtl="0"/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UPF </a:t>
              </a:r>
              <a:r>
                <a:rPr lang="en-US" altLang="zh-CN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event exposure for information e.g. Location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Load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RAN</a:t>
              </a:r>
              <a:r>
                <a:rPr lang="zh-CN" altLang="en-US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information to other consumer NFs</a:t>
              </a:r>
              <a:endPara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3094680" y="5061952"/>
            <a:ext cx="1" cy="17047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2347548" y="5067045"/>
            <a:ext cx="720548" cy="1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935705" y="5061952"/>
            <a:ext cx="906107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3797290" y="5067045"/>
            <a:ext cx="747132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600416" y="5061952"/>
            <a:ext cx="747132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22" idx="0"/>
          </p:cNvCxnSpPr>
          <p:nvPr/>
        </p:nvCxnSpPr>
        <p:spPr>
          <a:xfrm flipV="1">
            <a:off x="1585183" y="5061952"/>
            <a:ext cx="1" cy="17535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2347548" y="4891692"/>
            <a:ext cx="0" cy="17026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endCxn id="26" idx="2"/>
          </p:cNvCxnSpPr>
          <p:nvPr/>
        </p:nvCxnSpPr>
        <p:spPr>
          <a:xfrm flipV="1">
            <a:off x="3797290" y="4886599"/>
            <a:ext cx="1331" cy="175353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4544422" y="5067045"/>
            <a:ext cx="1331" cy="175353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341698" y="434962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…</a:t>
            </a:r>
            <a:endParaRPr lang="zh-CN" altLang="en-US" sz="2800" dirty="0"/>
          </a:p>
        </p:txBody>
      </p:sp>
      <p:sp>
        <p:nvSpPr>
          <p:cNvPr id="60" name="内容占位符 2"/>
          <p:cNvSpPr txBox="1"/>
          <p:nvPr/>
        </p:nvSpPr>
        <p:spPr bwMode="auto">
          <a:xfrm>
            <a:off x="6304543" y="2327958"/>
            <a:ext cx="5567095" cy="337695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228600" marR="0" lvl="0" indent="-228600" defTabSz="914400" latinLnBrk="0">
              <a:lnSpc>
                <a:spcPct val="90000"/>
              </a:lnSpc>
              <a:spcBef>
                <a:spcPts val="1000"/>
              </a:spcBef>
              <a:buClrTx/>
              <a:buSzTx/>
              <a:buBlip>
                <a:blip r:embed="rId1"/>
              </a:buBlip>
              <a:defRPr/>
            </a:pPr>
            <a:r>
              <a:rPr lang="en-US" altLang="zh-CN" dirty="0" smtClean="0">
                <a:ea typeface="微软雅黑" panose="020B0503020204020204" pitchFamily="34" charset="-122"/>
              </a:rPr>
              <a:t>Study on system architecture for next generation real time communication services </a:t>
            </a:r>
            <a:endParaRPr lang="en-US" altLang="zh-CN" dirty="0" smtClean="0">
              <a:ea typeface="微软雅黑" panose="020B0503020204020204" pitchFamily="34" charset="-122"/>
            </a:endParaRPr>
          </a:p>
          <a:p>
            <a:pPr marL="452755" lvl="1" indent="-18288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solidFill>
                  <a:schemeClr val="tx1"/>
                </a:solidFill>
              </a:rPr>
              <a:t>IMS based real time communications are still attractive services with real market desire, e.g. new features based on Data channel or defined in R18 </a:t>
            </a:r>
            <a:r>
              <a:rPr lang="en-US" altLang="zh-CN" sz="1400" dirty="0" err="1" smtClean="0">
                <a:solidFill>
                  <a:schemeClr val="tx1"/>
                </a:solidFill>
              </a:rPr>
              <a:t>eMMTEL</a:t>
            </a:r>
            <a:r>
              <a:rPr lang="en-US" altLang="zh-CN" sz="1400" dirty="0" smtClean="0">
                <a:solidFill>
                  <a:schemeClr val="tx1"/>
                </a:solidFill>
              </a:rPr>
              <a:t>, which requires necessary enhancement of operators’ IMS architecture </a:t>
            </a:r>
            <a:r>
              <a:rPr lang="en-US" altLang="zh-CN" sz="1400" dirty="0" err="1" smtClean="0">
                <a:solidFill>
                  <a:schemeClr val="tx1"/>
                </a:solidFill>
              </a:rPr>
              <a:t>asa</a:t>
            </a:r>
            <a:r>
              <a:rPr lang="en-US" altLang="zh-CN" sz="1400" dirty="0" smtClean="0">
                <a:solidFill>
                  <a:schemeClr val="tx1"/>
                </a:solidFill>
              </a:rPr>
              <a:t>[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 marL="452755" lvl="1" indent="-18288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solidFill>
                  <a:schemeClr val="tx1"/>
                </a:solidFill>
              </a:rPr>
              <a:t>This SID is the only IMS architecture enhancement related study since R15</a:t>
            </a:r>
            <a:r>
              <a:rPr lang="zh-CN" altLang="en-US" sz="1400" dirty="0" smtClean="0">
                <a:solidFill>
                  <a:schemeClr val="tx1"/>
                </a:solidFill>
              </a:rPr>
              <a:t>， </a:t>
            </a:r>
            <a:r>
              <a:rPr lang="en-US" altLang="zh-CN" sz="1400" dirty="0" smtClean="0">
                <a:solidFill>
                  <a:schemeClr val="tx1"/>
                </a:solidFill>
              </a:rPr>
              <a:t>including which in Rel-18 will guarantee the chance of enhancing IMS network, shortening the TTM and fulfilling market requirements </a:t>
            </a:r>
            <a:r>
              <a:rPr lang="en-US" altLang="zh-CN" sz="1400" dirty="0" err="1" smtClean="0">
                <a:solidFill>
                  <a:schemeClr val="tx1"/>
                </a:solidFill>
              </a:rPr>
              <a:t>asap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 marL="452755" lvl="1" indent="-18288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solidFill>
                  <a:schemeClr val="tx1"/>
                </a:solidFill>
              </a:rPr>
              <a:t>Objectives related to supporting IMS as part of a network slice, R18 </a:t>
            </a:r>
            <a:r>
              <a:rPr lang="en-US" altLang="zh-CN" sz="1400" dirty="0" err="1" smtClean="0">
                <a:solidFill>
                  <a:schemeClr val="tx1"/>
                </a:solidFill>
              </a:rPr>
              <a:t>eMMTEL</a:t>
            </a:r>
            <a:r>
              <a:rPr lang="en-US" altLang="zh-CN" sz="1400" dirty="0" smtClean="0">
                <a:solidFill>
                  <a:schemeClr val="tx1"/>
                </a:solidFill>
              </a:rPr>
              <a:t> , Data channel and media control SBI may have priority if the time slot for Rel-18 is limited</a:t>
            </a:r>
            <a:endParaRPr lang="zh-CN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15" y="56515"/>
            <a:ext cx="426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>
                <a:latin typeface="+mn-lt"/>
                <a:cs typeface="+mn-lt"/>
              </a:rPr>
              <a:t>3GPP SA Rel-18 Workshop</a:t>
            </a:r>
            <a:endParaRPr lang="en-US" altLang="zh-CN" sz="1000" b="1">
              <a:latin typeface="+mn-lt"/>
              <a:cs typeface="+mn-lt"/>
            </a:endParaRPr>
          </a:p>
          <a:p>
            <a:r>
              <a:rPr lang="en-US" altLang="zh-CN" sz="1000" b="1">
                <a:latin typeface="+mn-lt"/>
                <a:cs typeface="+mn-lt"/>
              </a:rPr>
              <a:t>Online  9-10th September 2021</a:t>
            </a:r>
            <a:endParaRPr lang="en-US" altLang="zh-CN" sz="1000" b="1">
              <a:latin typeface="+mn-lt"/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7595" y="83185"/>
            <a:ext cx="15182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1000" b="1">
                <a:latin typeface="+mn-lt"/>
                <a:cs typeface="+mn-lt"/>
              </a:rPr>
              <a:t>SP-210629</a:t>
            </a:r>
            <a:endParaRPr lang="en-US" altLang="zh-CN" sz="1000" b="1">
              <a:latin typeface="+mn-lt"/>
              <a:cs typeface="+mn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内容占位符 2"/>
          <p:cNvSpPr>
            <a:spLocks noGrp="1"/>
          </p:cNvSpPr>
          <p:nvPr>
            <p:ph idx="1"/>
          </p:nvPr>
        </p:nvSpPr>
        <p:spPr>
          <a:xfrm>
            <a:off x="644893" y="1956937"/>
            <a:ext cx="5053263" cy="4351655"/>
          </a:xfrm>
        </p:spPr>
        <p:txBody>
          <a:bodyPr/>
          <a:lstStyle/>
          <a:p>
            <a:pPr marL="228600" lvl="1">
              <a:lnSpc>
                <a:spcPct val="100000"/>
              </a:lnSpc>
              <a:spcBef>
                <a:spcPts val="600"/>
              </a:spcBef>
              <a:buClrTx/>
              <a:buBlip>
                <a:blip r:embed="rId1"/>
              </a:buBlip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Deterministic network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49580" lvl="1" indent="-271780" latinLnBrk="0">
              <a:buClrTx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DetNet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49580" lvl="1" indent="-271780" latinLnBrk="0">
              <a:buClrTx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5G Timing Resiliency and TSC&amp;URLLC enhancements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lvl="1">
              <a:lnSpc>
                <a:spcPct val="100000"/>
              </a:lnSpc>
              <a:spcBef>
                <a:spcPts val="600"/>
              </a:spcBef>
              <a:buClrTx/>
              <a:buBlip>
                <a:blip r:embed="rId1"/>
              </a:buBlip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UAV enhancement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49580" lvl="1" indent="-271780">
              <a:buClrTx/>
              <a:buFont typeface="Arial" panose="020B0604020202020204" pitchFamily="34" charset="0"/>
              <a:buChar char="•"/>
            </a:pP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USS relocation</a:t>
            </a:r>
            <a:endParaRPr lang="en-US" altLang="zh-CN" sz="1200" dirty="0" err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49580" lvl="1" indent="-271780">
              <a:buClrTx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Exposure service to support exchange between MNOs and the UTM 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lvl="1" algn="l">
              <a:lnSpc>
                <a:spcPct val="100000"/>
              </a:lnSpc>
              <a:spcBef>
                <a:spcPts val="600"/>
              </a:spcBef>
              <a:buClrTx/>
              <a:buSzTx/>
              <a:buBlip>
                <a:blip r:embed="rId1"/>
              </a:buBlip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Passive IoT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49580" lvl="1" indent="-271780" latinLnBrk="0">
              <a:buClrTx/>
              <a:buFont typeface="Arial" panose="020B0604020202020204" pitchFamily="34" charset="0"/>
              <a:buChar char="•"/>
            </a:pP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General architecture for supporting Passive IoT</a:t>
            </a:r>
            <a:endParaRPr lang="en-US" altLang="zh-CN" sz="1200" dirty="0" err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49580" lvl="1" indent="-271780" latinLnBrk="0">
              <a:buClrTx/>
              <a:buFont typeface="Arial" panose="020B0604020202020204" pitchFamily="34" charset="0"/>
              <a:buChar char="•"/>
            </a:pP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How to manage the Passive IoT device</a:t>
            </a:r>
            <a:endParaRPr lang="en-US" altLang="zh-CN" sz="1200" dirty="0" err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lvl="1" latinLnBrk="0">
              <a:lnSpc>
                <a:spcPct val="100000"/>
              </a:lnSpc>
              <a:spcBef>
                <a:spcPts val="600"/>
              </a:spcBef>
              <a:buClrTx/>
              <a:buBlip>
                <a:blip r:embed="rId1"/>
              </a:buBlip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5G LAN enhancement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49580" lvl="1" indent="-271780">
              <a:buClrTx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Consider 5G LAN type service as one of the most important features in R16 for vertical industry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49580" lvl="1" indent="-271780">
              <a:buClrTx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Enhancements especially on VN group  communications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49580" lvl="1" indent="-271780">
              <a:buClrTx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Suggest to combine the VN group management and group communication in one SID.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63880" lvl="1" indent="-10668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endParaRPr lang="en-US" altLang="zh-CN" sz="1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buClrTx/>
              <a:buNone/>
            </a:pP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zh-CN" altLang="en-US" sz="3200" dirty="0" smtClean="0"/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6044665" y="1956937"/>
            <a:ext cx="5447899" cy="46570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1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>
              <a:spcBef>
                <a:spcPts val="1000"/>
              </a:spcBef>
              <a:buClrTx/>
              <a:buBlip>
                <a:blip r:embed="rId1"/>
              </a:buBlip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NS phase 3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49580" lvl="1" indent="-271780">
              <a:buClrTx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 Service Area that does not overlap with the already deployed Tracking Areas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449580" lvl="1" indent="-271780">
              <a:buClrTx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Paging optimization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28600" lvl="1" algn="l">
              <a:spcBef>
                <a:spcPts val="1000"/>
              </a:spcBef>
              <a:buClrTx/>
              <a:buSzTx/>
              <a:buBlip>
                <a:blip r:embed="rId1"/>
              </a:buBlip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EC phase 2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49580" lvl="1" indent="-271780" latinLnBrk="0">
              <a:buClrTx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Local information exposure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28600" lvl="1">
              <a:spcBef>
                <a:spcPts val="1000"/>
              </a:spcBef>
              <a:buClrTx/>
              <a:buBlip>
                <a:blip r:embed="rId1"/>
              </a:buBlip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UE policy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49580" lvl="1" indent="-271780">
              <a:buClrTx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URSP rule provisioning and updating for roaming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449580" lvl="1" indent="-271780">
              <a:buClrTx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Support traffic categories in the URSP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28600" lvl="1" algn="l">
              <a:spcBef>
                <a:spcPts val="1000"/>
              </a:spcBef>
              <a:buClrTx/>
              <a:buSzTx/>
              <a:buBlip>
                <a:blip r:embed="rId1"/>
              </a:buBlip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5MBS enhancement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49580" lvl="1" indent="-271780" latinLnBrk="0">
              <a:buClrTx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AF triggerred MBS Session establishment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标题 1"/>
          <p:cNvSpPr txBox="1"/>
          <p:nvPr/>
        </p:nvSpPr>
        <p:spPr bwMode="auto">
          <a:xfrm>
            <a:off x="0" y="227965"/>
            <a:ext cx="113538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2.1 Network enhancement for services and verticals</a:t>
            </a:r>
            <a:b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</a:t>
            </a:r>
            <a:r>
              <a:rPr lang="en-US" altLang="zh-CN" sz="3600" noProof="0" dirty="0" smtClean="0">
                <a:latin typeface="+mj-lt"/>
                <a:ea typeface="+mj-ea"/>
                <a:cs typeface="+mj-cs"/>
              </a:rPr>
              <a:t>Specific </a:t>
            </a:r>
            <a:r>
              <a:rPr lang="en-US" altLang="zh-CN" sz="3600" dirty="0" smtClean="0">
                <a:latin typeface="+mj-lt"/>
                <a:ea typeface="+mj-ea"/>
                <a:cs typeface="+mj-cs"/>
              </a:rPr>
              <a:t>objectives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815" y="56515"/>
            <a:ext cx="426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>
                <a:latin typeface="+mn-lt"/>
                <a:cs typeface="+mn-lt"/>
              </a:rPr>
              <a:t>3GPP SA Rel-18 Workshop</a:t>
            </a:r>
            <a:endParaRPr lang="en-US" altLang="zh-CN" sz="1000" b="1">
              <a:latin typeface="+mn-lt"/>
              <a:cs typeface="+mn-lt"/>
            </a:endParaRPr>
          </a:p>
          <a:p>
            <a:r>
              <a:rPr lang="en-US" altLang="zh-CN" sz="1000" b="1">
                <a:latin typeface="+mn-lt"/>
                <a:cs typeface="+mn-lt"/>
              </a:rPr>
              <a:t>Online  9-10th September 2021</a:t>
            </a:r>
            <a:endParaRPr lang="en-US" altLang="zh-CN" sz="1000" b="1">
              <a:latin typeface="+mn-lt"/>
              <a:cs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67595" y="83185"/>
            <a:ext cx="15182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1000" b="1">
                <a:latin typeface="+mn-lt"/>
                <a:cs typeface="+mn-lt"/>
              </a:rPr>
              <a:t>SP-210629</a:t>
            </a:r>
            <a:endParaRPr lang="en-US" altLang="zh-CN" sz="1000" b="1">
              <a:latin typeface="+mn-lt"/>
              <a:cs typeface="+mn-lt"/>
            </a:endParaRPr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236855" y="464185"/>
            <a:ext cx="11353800" cy="1090930"/>
          </a:xfrm>
        </p:spPr>
        <p:txBody>
          <a:bodyPr/>
          <a:lstStyle/>
          <a:p>
            <a:r>
              <a:rPr lang="en-US" altLang="en-US" dirty="0" smtClean="0"/>
              <a:t>2.2 Intelligent Network</a:t>
            </a:r>
            <a:endParaRPr lang="zh-CN" altLang="en-US" dirty="0" smtClean="0"/>
          </a:p>
        </p:txBody>
      </p:sp>
      <p:sp>
        <p:nvSpPr>
          <p:cNvPr id="4" name="Content Placeholder 6"/>
          <p:cNvSpPr txBox="1"/>
          <p:nvPr/>
        </p:nvSpPr>
        <p:spPr bwMode="auto">
          <a:xfrm>
            <a:off x="6237288" y="2318575"/>
            <a:ext cx="5403850" cy="27622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684530"/>
            <a:r>
              <a:rPr kumimoji="1" lang="en-US" altLang="zh-CN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Rel-17 enhancement/Leftover </a:t>
            </a:r>
            <a:endParaRPr kumimoji="1"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6248400" y="2636075"/>
            <a:ext cx="5403850" cy="22987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data 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collection and data storage </a:t>
            </a: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</a:t>
            </a:r>
            <a:endParaRPr lang="en-US" altLang="zh-CN" sz="1200" dirty="0" smtClean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NWDAF-assisted RFSP policy </a:t>
            </a: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</a:t>
            </a:r>
            <a:endParaRPr lang="en-US" altLang="zh-CN" sz="1200" dirty="0" smtClean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trained 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ML Model sharing for different vendors .</a:t>
            </a:r>
            <a:endParaRPr lang="en-US" altLang="zh-CN" sz="12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UPF 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data report to </a:t>
            </a: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</a:t>
            </a:r>
            <a:endParaRPr lang="en-US" altLang="zh-CN" sz="1200" dirty="0" smtClean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interactions between NWDAF and MDAS/MDAF</a:t>
            </a:r>
            <a:endParaRPr lang="en-US" altLang="zh-CN" sz="1200" dirty="0" smtClean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analytics 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subscription transfer between NWDAFs</a:t>
            </a:r>
            <a:endParaRPr lang="en-US" altLang="zh-CN" sz="12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Impact 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of non-typical situations </a:t>
            </a: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on 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data collection and analytics</a:t>
            </a:r>
            <a:endParaRPr lang="en-US" altLang="zh-CN" sz="12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NWDAF-assisted URSP</a:t>
            </a:r>
            <a:endParaRPr lang="en-US" altLang="zh-CN" sz="1200" dirty="0" smtClean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new types of output need to be provided by </a:t>
            </a: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</a:t>
            </a:r>
            <a:endParaRPr lang="en-US" altLang="zh-CN" sz="1200" dirty="0" smtClean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improved correctness of NWDAF analytics </a:t>
            </a:r>
            <a:endParaRPr lang="en-US" altLang="zh-CN" sz="12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0" lvl="2" indent="0" defTabSz="601345">
              <a:spcBef>
                <a:spcPct val="0"/>
              </a:spcBef>
              <a:spcAft>
                <a:spcPts val="225"/>
              </a:spcAft>
              <a:buSzPct val="100000"/>
              <a:buFontTx/>
              <a:buNone/>
              <a:tabLst>
                <a:tab pos="469900" algn="l"/>
              </a:tabLst>
              <a:defRPr/>
            </a:pPr>
            <a:endParaRPr lang="en-US" altLang="zh-CN" sz="1200" dirty="0" smtClean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endParaRPr lang="en-US" altLang="zh-CN" sz="1200" dirty="0" smtClean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0" lvl="2" indent="0" defTabSz="601345">
              <a:spcBef>
                <a:spcPct val="0"/>
              </a:spcBef>
              <a:spcAft>
                <a:spcPts val="225"/>
              </a:spcAft>
              <a:buSzPct val="100000"/>
              <a:buFontTx/>
              <a:buNone/>
              <a:tabLst>
                <a:tab pos="469900" algn="l"/>
              </a:tabLst>
              <a:defRPr/>
            </a:pPr>
            <a:endParaRPr kumimoji="1" lang="en-US" altLang="zh-CN" sz="12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6" name="Content Placeholder 6"/>
          <p:cNvSpPr txBox="1"/>
          <p:nvPr/>
        </p:nvSpPr>
        <p:spPr bwMode="auto">
          <a:xfrm>
            <a:off x="525463" y="2328100"/>
            <a:ext cx="5013325" cy="277813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684530"/>
            <a:r>
              <a:rPr kumimoji="1" lang="en-US" altLang="zh-CN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 architecture/Use Case</a:t>
            </a:r>
            <a:endParaRPr kumimoji="1"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519113" y="2636075"/>
            <a:ext cx="5014912" cy="15367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roaming case </a:t>
            </a:r>
            <a:endParaRPr lang="en-US" altLang="zh-CN" sz="1200" dirty="0" smtClean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federated learning</a:t>
            </a:r>
            <a:endParaRPr lang="en-US" altLang="zh-CN" sz="12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AI/ML 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based </a:t>
            </a: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positioning</a:t>
            </a:r>
            <a:endParaRPr lang="en-US" altLang="zh-CN" sz="1200" dirty="0" smtClean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NWDAF-assisted application </a:t>
            </a: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detection</a:t>
            </a:r>
            <a:endParaRPr lang="en-US" altLang="zh-CN" sz="12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finer </a:t>
            </a: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granularity of </a:t>
            </a:r>
            <a:r>
              <a:rPr lang="en-US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location</a:t>
            </a:r>
            <a:endParaRPr lang="en-US" sz="12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 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considering inputs from SCP</a:t>
            </a:r>
            <a:endParaRPr lang="en-US" altLang="zh-CN" sz="12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UE 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consume data analytics from </a:t>
            </a: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</a:t>
            </a:r>
            <a:endParaRPr lang="en-US" altLang="zh-CN" sz="12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8" name="Content Placeholder 6"/>
          <p:cNvSpPr txBox="1"/>
          <p:nvPr/>
        </p:nvSpPr>
        <p:spPr bwMode="auto">
          <a:xfrm>
            <a:off x="525463" y="4304538"/>
            <a:ext cx="5013325" cy="277812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684530"/>
            <a:r>
              <a:rPr kumimoji="1" lang="en-US" altLang="zh-CN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Deployment related</a:t>
            </a:r>
            <a:endParaRPr kumimoji="1" lang="en-US" altLang="zh-CN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2"/>
          <p:cNvSpPr txBox="1"/>
          <p:nvPr/>
        </p:nvSpPr>
        <p:spPr>
          <a:xfrm>
            <a:off x="519113" y="4612513"/>
            <a:ext cx="5014912" cy="279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13995" lvl="2" indent="-213995" defTabSz="601345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69900" algn="l"/>
              </a:tabLst>
              <a:defRPr/>
            </a:pPr>
            <a:r>
              <a:rPr lang="en-US" altLang="zh-CN" sz="120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Deployment options</a:t>
            </a:r>
            <a:endParaRPr lang="en-US" altLang="zh-CN" sz="12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10" name="图片 2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49325" y="4949825"/>
            <a:ext cx="3716338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9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2775" y="4845050"/>
            <a:ext cx="3435350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0" y="1765997"/>
            <a:ext cx="117579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505" indent="-357505"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F</a:t>
            </a:r>
            <a:r>
              <a:rPr lang="en-GB" altLang="zh-CN" sz="14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ocus</a:t>
            </a:r>
            <a:r>
              <a:rPr lang="en-GB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on analytics for 5GC NFs with the target to support in decision making, or in other way assist with applications, and further study 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new </a:t>
            </a:r>
            <a:r>
              <a:rPr lang="en-GB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architecture, new use case and 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enhancement to R17</a:t>
            </a:r>
            <a:r>
              <a:rPr lang="en-GB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. We suggests to consider these aspects 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in the scope of </a:t>
            </a:r>
            <a:r>
              <a:rPr lang="en-GB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SA2 R18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.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15" y="56515"/>
            <a:ext cx="426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>
                <a:latin typeface="+mn-lt"/>
                <a:cs typeface="+mn-lt"/>
              </a:rPr>
              <a:t>3GPP SA Rel-18 Workshop</a:t>
            </a:r>
            <a:endParaRPr lang="en-US" altLang="zh-CN" sz="1000" b="1">
              <a:latin typeface="+mn-lt"/>
              <a:cs typeface="+mn-lt"/>
            </a:endParaRPr>
          </a:p>
          <a:p>
            <a:r>
              <a:rPr lang="en-US" altLang="zh-CN" sz="1000" b="1">
                <a:latin typeface="+mn-lt"/>
                <a:cs typeface="+mn-lt"/>
              </a:rPr>
              <a:t>Online  9-10th September 2021</a:t>
            </a:r>
            <a:endParaRPr lang="en-US" altLang="zh-CN" sz="1000" b="1">
              <a:latin typeface="+mn-lt"/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7595" y="83185"/>
            <a:ext cx="15182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1000" b="1">
                <a:latin typeface="+mn-lt"/>
                <a:cs typeface="+mn-lt"/>
              </a:rPr>
              <a:t>SP-210629</a:t>
            </a:r>
            <a:endParaRPr lang="en-US" altLang="zh-CN" sz="1000" b="1">
              <a:latin typeface="+mn-lt"/>
              <a:cs typeface="+mn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/>
          </p:nvPr>
        </p:nvSpPr>
        <p:spPr>
          <a:xfrm>
            <a:off x="0" y="365125"/>
            <a:ext cx="11353800" cy="1325563"/>
          </a:xfrm>
        </p:spPr>
        <p:txBody>
          <a:bodyPr/>
          <a:lstStyle/>
          <a:p>
            <a:r>
              <a:rPr lang="en-US" altLang="zh-CN" dirty="0" smtClean="0"/>
              <a:t>2.3 Network Convergence</a:t>
            </a:r>
            <a:endParaRPr lang="zh-CN" altLang="en-US" dirty="0" smtClean="0"/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>
          <a:xfrm>
            <a:off x="558264" y="1998345"/>
            <a:ext cx="10795535" cy="4351338"/>
          </a:xfrm>
        </p:spPr>
        <p:txBody>
          <a:bodyPr/>
          <a:lstStyle/>
          <a:p>
            <a:pPr marL="228600" lvl="1">
              <a:spcBef>
                <a:spcPts val="1000"/>
              </a:spcBef>
              <a:buClrTx/>
              <a:buBlip>
                <a:blip r:embed="rId1"/>
              </a:buBlip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NPN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2755" lvl="2" indent="-269875">
              <a:spcBef>
                <a:spcPts val="1000"/>
              </a:spcBef>
              <a:buFont typeface="Wingdings" panose="05000000000000000000" pitchFamily="2" charset="2"/>
              <a:buChar char="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 of unsolved features from R17 should have higher priority 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2755" lvl="2" indent="-269875">
              <a:spcBef>
                <a:spcPts val="1000"/>
              </a:spcBef>
              <a:buFont typeface="Wingdings" panose="05000000000000000000" pitchFamily="2" charset="2"/>
              <a:buChar char="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 for non-3GPP access for SNPN, Support for enhanced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onboarding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functionality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lvl="1">
              <a:spcBef>
                <a:spcPts val="1000"/>
              </a:spcBef>
              <a:buClrTx/>
              <a:buBlip>
                <a:blip r:embed="rId1"/>
              </a:buBlip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Personal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IoT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and Residential network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2755" lvl="2" indent="-269875">
              <a:spcBef>
                <a:spcPts val="1000"/>
              </a:spcBef>
              <a:buClrTx/>
              <a:buFont typeface="Wingdings" panose="05000000000000000000" pitchFamily="2" charset="2"/>
              <a:buChar char="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Architecture enhancement to support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PIRate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Network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2755" lvl="2" indent="-269875">
              <a:spcBef>
                <a:spcPts val="1000"/>
              </a:spcBef>
              <a:buClrTx/>
              <a:buFont typeface="Wingdings" panose="05000000000000000000" pitchFamily="2" charset="2"/>
              <a:buChar char=""/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PIRate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Network management, discovery, security, privacy an communication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lvl="1">
              <a:spcBef>
                <a:spcPts val="1000"/>
              </a:spcBef>
              <a:buClrTx/>
              <a:buBlip>
                <a:blip r:embed="rId1"/>
              </a:buBlip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Space-Air-Ground Networks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2755" lvl="2" indent="-269875">
              <a:spcBef>
                <a:spcPts val="1000"/>
              </a:spcBef>
              <a:buFont typeface="Wingdings" panose="05000000000000000000" pitchFamily="2" charset="2"/>
              <a:buChar char=""/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Mobility and service continuity between 5G terrestrial and 5G satellite access</a:t>
            </a:r>
            <a:endParaRPr lang="en-US" altLang="zh-CN" sz="1400" dirty="0" err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2755" lvl="2" indent="-269875">
              <a:spcBef>
                <a:spcPts val="1000"/>
              </a:spcBef>
              <a:buFont typeface="Wingdings" panose="05000000000000000000" pitchFamily="2" charset="2"/>
              <a:buChar char="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Multi connectivity with satellite access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lvl="1">
              <a:spcBef>
                <a:spcPts val="1000"/>
              </a:spcBef>
              <a:buClrTx/>
              <a:buBlip>
                <a:blip r:embed="rId1"/>
              </a:buBlip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4000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43815" y="56515"/>
            <a:ext cx="426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>
                <a:latin typeface="+mn-lt"/>
                <a:cs typeface="+mn-lt"/>
              </a:rPr>
              <a:t>3GPP SA Rel-18 Workshop</a:t>
            </a:r>
            <a:endParaRPr lang="en-US" altLang="zh-CN" sz="1000" b="1">
              <a:latin typeface="+mn-lt"/>
              <a:cs typeface="+mn-lt"/>
            </a:endParaRPr>
          </a:p>
          <a:p>
            <a:r>
              <a:rPr lang="en-US" altLang="zh-CN" sz="1000" b="1">
                <a:latin typeface="+mn-lt"/>
                <a:cs typeface="+mn-lt"/>
              </a:rPr>
              <a:t>Online  9-10th September 2021</a:t>
            </a:r>
            <a:endParaRPr lang="en-US" altLang="zh-CN" sz="1000" b="1">
              <a:latin typeface="+mn-lt"/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7595" y="83185"/>
            <a:ext cx="15182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1000" b="1">
                <a:latin typeface="+mn-lt"/>
                <a:cs typeface="+mn-lt"/>
              </a:rPr>
              <a:t>SP-210629</a:t>
            </a:r>
            <a:endParaRPr lang="en-US" altLang="zh-CN" sz="1000" b="1">
              <a:latin typeface="+mn-lt"/>
              <a:cs typeface="+mn-lt"/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10005</Words>
  <Application>WPS 演示</Application>
  <PresentationFormat>自定义</PresentationFormat>
  <Paragraphs>332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Calibri Light</vt:lpstr>
      <vt:lpstr>Times New Roman</vt:lpstr>
      <vt:lpstr>Calibri</vt:lpstr>
      <vt:lpstr>微软雅黑</vt:lpstr>
      <vt:lpstr>Wingdings</vt:lpstr>
      <vt:lpstr>Arial Unicode MS</vt:lpstr>
      <vt:lpstr>Office Theme</vt:lpstr>
      <vt:lpstr>Enablement, Intelligence, Convergence —Towards 5G-Advanced Era</vt:lpstr>
      <vt:lpstr>Agenda</vt:lpstr>
      <vt:lpstr>1.R18 Time plane consideration</vt:lpstr>
      <vt:lpstr>2. Focus items in Rel-18</vt:lpstr>
      <vt:lpstr>2.1 Network enhancement for services and verticals —XR and media enhancement</vt:lpstr>
      <vt:lpstr>2.1 Network enhancement for services and verticals —Architecture enhancement</vt:lpstr>
      <vt:lpstr>PowerPoint 演示文稿</vt:lpstr>
      <vt:lpstr>2.2 Intelligent Network</vt:lpstr>
      <vt:lpstr>2.3 Network Convergence</vt:lpstr>
      <vt:lpstr>3.1 Views on SA3 Proposal for Security Policy Control function</vt:lpstr>
      <vt:lpstr>PowerPoint 演示文稿</vt:lpstr>
      <vt:lpstr>3.3 Views on SA5 Release 18 priorities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cmcc-lyj</cp:lastModifiedBy>
  <cp:revision>922</cp:revision>
  <dcterms:created xsi:type="dcterms:W3CDTF">2010-02-05T13:52:00Z</dcterms:created>
  <dcterms:modified xsi:type="dcterms:W3CDTF">2021-09-06T11:14:25Z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1626419048</vt:lpwstr>
  </property>
  <property fmtid="{D5CDD505-2E9C-101B-9397-08002B2CF9AE}" pid="6" name="KSOProductBuildVer">
    <vt:lpwstr>2052-11.8.2.10229</vt:lpwstr>
  </property>
</Properties>
</file>